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56" r:id="rId2"/>
    <p:sldId id="413" r:id="rId3"/>
    <p:sldId id="579" r:id="rId4"/>
    <p:sldId id="580" r:id="rId5"/>
    <p:sldId id="581" r:id="rId6"/>
    <p:sldId id="582" r:id="rId7"/>
    <p:sldId id="583" r:id="rId8"/>
    <p:sldId id="584" r:id="rId9"/>
    <p:sldId id="585" r:id="rId10"/>
    <p:sldId id="586" r:id="rId11"/>
    <p:sldId id="587" r:id="rId12"/>
    <p:sldId id="588" r:id="rId13"/>
    <p:sldId id="589" r:id="rId14"/>
    <p:sldId id="590" r:id="rId15"/>
    <p:sldId id="591" r:id="rId16"/>
    <p:sldId id="592" r:id="rId17"/>
    <p:sldId id="593" r:id="rId18"/>
    <p:sldId id="594" r:id="rId19"/>
    <p:sldId id="595" r:id="rId20"/>
    <p:sldId id="596" r:id="rId21"/>
    <p:sldId id="597" r:id="rId22"/>
    <p:sldId id="598" r:id="rId23"/>
    <p:sldId id="599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94745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2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616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8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85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50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 userDrawn="1"/>
        </p:nvSpPr>
        <p:spPr>
          <a:xfrm>
            <a:off x="977427" y="5713511"/>
            <a:ext cx="5591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ScalaSans-Regular" panose="020B0503060101020103" pitchFamily="34" charset="0"/>
              </a:rPr>
              <a:t>© Jan </a:t>
            </a:r>
            <a:r>
              <a:rPr lang="nl-NL" sz="1400" dirty="0" err="1" smtClean="0">
                <a:latin typeface="ScalaSans-Regular" panose="020B0503060101020103" pitchFamily="34" charset="0"/>
              </a:rPr>
              <a:t>Eppink</a:t>
            </a:r>
            <a:r>
              <a:rPr lang="nl-NL" sz="1400" dirty="0" smtClean="0">
                <a:latin typeface="ScalaSans-Regular" panose="020B0503060101020103" pitchFamily="34" charset="0"/>
              </a:rPr>
              <a:t>, </a:t>
            </a:r>
            <a:r>
              <a:rPr lang="nl-NL" sz="1400" dirty="0" smtClean="0">
                <a:latin typeface="ScalaSans-Italic" panose="020B0503060101090104" pitchFamily="34" charset="0"/>
              </a:rPr>
              <a:t>Strategisch management </a:t>
            </a:r>
            <a:r>
              <a:rPr lang="nl-NL" sz="1400" dirty="0" smtClean="0">
                <a:latin typeface="ScalaSans-Regular" panose="020B0503060101020103" pitchFamily="34" charset="0"/>
              </a:rPr>
              <a:t>Hilversum: Concept uitgeefgroep </a:t>
            </a:r>
            <a:endParaRPr lang="nl-NL" sz="1400" dirty="0">
              <a:latin typeface="ScalaSans-Regular" panose="020B050306010102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21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29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07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93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5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56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19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39890"/>
            <a:ext cx="1800200" cy="93398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0" y="6237312"/>
            <a:ext cx="9144000" cy="625812"/>
          </a:xfrm>
          <a:prstGeom prst="rect">
            <a:avLst/>
          </a:prstGeom>
          <a:solidFill>
            <a:srgbClr val="009DDC"/>
          </a:solidFill>
        </p:spPr>
        <p:txBody>
          <a:bodyPr wrap="square" rtlCol="0" anchor="b">
            <a:spAutoFit/>
          </a:bodyPr>
          <a:lstStyle/>
          <a:p>
            <a:pPr algn="ctr"/>
            <a:endParaRPr lang="nl-NL" sz="2000" baseline="30000" dirty="0">
              <a:solidFill>
                <a:schemeClr val="bg1"/>
              </a:solidFill>
            </a:endParaRPr>
          </a:p>
          <a:p>
            <a:pPr algn="ctr"/>
            <a:r>
              <a:rPr lang="nl-NL" sz="3200" baseline="30000" dirty="0" smtClean="0">
                <a:solidFill>
                  <a:schemeClr val="bg1"/>
                </a:solidFill>
              </a:rPr>
              <a:t>conceptuitgeefgroep.nl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539552" y="0"/>
            <a:ext cx="0" cy="6093296"/>
          </a:xfrm>
          <a:prstGeom prst="line">
            <a:avLst/>
          </a:prstGeom>
          <a:ln w="57150"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94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0" y="2130425"/>
            <a:ext cx="9144000" cy="147002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 smtClean="0">
                <a:solidFill>
                  <a:srgbClr val="009DDC"/>
                </a:solidFill>
                <a:latin typeface="ScalaSans-Bold" panose="020B0803060101020104" pitchFamily="34" charset="0"/>
              </a:rPr>
              <a:t>Procesmanagement </a:t>
            </a:r>
          </a:p>
          <a:p>
            <a:r>
              <a:rPr lang="nl-NL" sz="5400" dirty="0" smtClean="0">
                <a:solidFill>
                  <a:srgbClr val="009DDC"/>
                </a:solidFill>
                <a:latin typeface="ScalaSans-Bold" panose="020B0803060101020104" pitchFamily="34" charset="0"/>
              </a:rPr>
              <a:t>in de praktijk</a:t>
            </a:r>
            <a:endParaRPr lang="nl-NL" sz="5400" dirty="0">
              <a:latin typeface="ScalaSans-Bold" panose="020B08030601010201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304256" y="38610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2400" dirty="0" smtClean="0"/>
              <a:t>Hoofdstuk 2</a:t>
            </a:r>
          </a:p>
          <a:p>
            <a:pPr algn="ctr"/>
            <a:r>
              <a:rPr lang="nl-NL" sz="2400" dirty="0" smtClean="0"/>
              <a:t>Processen beschrijven</a:t>
            </a:r>
          </a:p>
          <a:p>
            <a:pPr algn="ctr"/>
            <a:endParaRPr lang="nl-NL" sz="2400" dirty="0" smtClean="0"/>
          </a:p>
          <a:p>
            <a:pPr algn="ctr"/>
            <a:r>
              <a:rPr lang="nl-NL" sz="2400" dirty="0" smtClean="0"/>
              <a:t>Hugo Hendriks</a:t>
            </a:r>
          </a:p>
        </p:txBody>
      </p:sp>
    </p:spTree>
    <p:extLst>
      <p:ext uri="{BB962C8B-B14F-4D97-AF65-F5344CB8AC3E}">
        <p14:creationId xmlns:p14="http://schemas.microsoft.com/office/powerpoint/2010/main" val="31728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Een overzicht maken van de te beschrijven processen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Aandachtspunten: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zelfstandig </a:t>
            </a:r>
            <a:r>
              <a:rPr lang="nl-NL" dirty="0"/>
              <a:t>naamwoord en een </a:t>
            </a:r>
            <a:r>
              <a:rPr lang="nl-NL" dirty="0" smtClean="0"/>
              <a:t>werkwoord (bv ‘producten </a:t>
            </a:r>
            <a:r>
              <a:rPr lang="nl-NL" dirty="0"/>
              <a:t>inkopen</a:t>
            </a:r>
            <a:r>
              <a:rPr lang="nl-NL" dirty="0" smtClean="0"/>
              <a:t>’);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afvaardiging </a:t>
            </a:r>
            <a:r>
              <a:rPr lang="nl-NL" dirty="0"/>
              <a:t>van alle bij het proces betrokken stakeholders;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houd </a:t>
            </a:r>
            <a:r>
              <a:rPr lang="nl-NL" dirty="0"/>
              <a:t>vast aan het eerder gekozen detailniveau;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benoem </a:t>
            </a:r>
            <a:r>
              <a:rPr lang="nl-NL" dirty="0"/>
              <a:t>vooraf duidelijk wie bevoegd is om knopen door te </a:t>
            </a:r>
            <a:r>
              <a:rPr lang="nl-NL" dirty="0" smtClean="0"/>
              <a:t>hakken.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63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Proceskenmerken vastleggen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Stappenplan: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de proceskenmerken bepalen die u vast wilt leggen in de </a:t>
            </a:r>
            <a:r>
              <a:rPr lang="nl-NL" dirty="0" smtClean="0"/>
              <a:t>procesbeschrijvingen;</a:t>
            </a: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een </a:t>
            </a:r>
            <a:r>
              <a:rPr lang="nl-NL" dirty="0"/>
              <a:t>format vaststellen voor uw </a:t>
            </a:r>
            <a:r>
              <a:rPr lang="nl-NL" dirty="0" smtClean="0"/>
              <a:t>procesbeschrijvingen;</a:t>
            </a: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vastleggen </a:t>
            </a:r>
            <a:r>
              <a:rPr lang="nl-NL" dirty="0"/>
              <a:t>van de kenmerken van het </a:t>
            </a:r>
            <a:r>
              <a:rPr lang="nl-NL" dirty="0" smtClean="0"/>
              <a:t>proces.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69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Proceskenmerken: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naam </a:t>
            </a:r>
            <a:r>
              <a:rPr lang="nl-NL" dirty="0"/>
              <a:t>van het proces;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doel </a:t>
            </a:r>
            <a:r>
              <a:rPr lang="nl-NL" dirty="0"/>
              <a:t>van het proces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verloop </a:t>
            </a:r>
            <a:r>
              <a:rPr lang="nl-NL" dirty="0"/>
              <a:t>van het proces;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input </a:t>
            </a:r>
            <a:r>
              <a:rPr lang="nl-NL" dirty="0"/>
              <a:t>van het proces;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output </a:t>
            </a:r>
            <a:r>
              <a:rPr lang="nl-NL" dirty="0"/>
              <a:t>van het proces;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klant </a:t>
            </a:r>
            <a:r>
              <a:rPr lang="nl-NL" dirty="0"/>
              <a:t>en leverancier;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betrokkenen </a:t>
            </a:r>
            <a:r>
              <a:rPr lang="nl-NL" dirty="0"/>
              <a:t>bij het proces;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verwijzing </a:t>
            </a:r>
            <a:r>
              <a:rPr lang="nl-NL" dirty="0"/>
              <a:t>naar een standaard;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verwijzingen </a:t>
            </a:r>
            <a:r>
              <a:rPr lang="nl-NL" dirty="0"/>
              <a:t>naar andere procesbeschrijvingen;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meetpunten </a:t>
            </a:r>
            <a:r>
              <a:rPr lang="nl-NL" dirty="0"/>
              <a:t>in het proces;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vervaldatum </a:t>
            </a:r>
            <a:r>
              <a:rPr lang="nl-NL" dirty="0"/>
              <a:t>van de procesbeschrijving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385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Format procesbeschrijvingen</a:t>
            </a:r>
            <a:endParaRPr lang="nl-NL" dirty="0" smtClean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370650"/>
              </p:ext>
            </p:extLst>
          </p:nvPr>
        </p:nvGraphicFramePr>
        <p:xfrm>
          <a:off x="885006" y="2132856"/>
          <a:ext cx="7416824" cy="29260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21819"/>
                <a:gridCol w="609500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Methode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Specifiek toepassing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Flowchart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Als u vooral de soort en volgorde van de activiteiten wilt vastleggen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Swimlane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Als u heel duidelijk wilt aangeven op welke manier een proces is opgesplitst over meerdere organieke functies of afdelingen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Rasci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Als u helder wilt maken welke personen betrokken zijn bij de verschillende activiteiten in een proces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SIPOC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Als u heel duidelijk wilt aangeven op welke manier een hoofdproces is opgesplitst over meerdere deelprocessen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Procesflow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Als u vanuit logistiek oogpunt geïnteresseerd bent in de soort activiteiten die het proces bevat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SqEME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Als u vanuit een meer holistische benadering niet alleen de processen, maar het functioneren van de gehele organisatie wilt beschrijven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4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Flowchart</a:t>
            </a:r>
            <a:endParaRPr lang="nl-NL" dirty="0" smtClean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82428"/>
            <a:ext cx="6912768" cy="400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2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 smtClean="0"/>
              <a:t>Swimlane</a:t>
            </a:r>
            <a:endParaRPr lang="nl-NL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85" y="1772816"/>
            <a:ext cx="79533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RASCI</a:t>
            </a:r>
            <a:endParaRPr lang="nl-NL" dirty="0" smtClean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552536"/>
              </p:ext>
            </p:extLst>
          </p:nvPr>
        </p:nvGraphicFramePr>
        <p:xfrm>
          <a:off x="769185" y="2204864"/>
          <a:ext cx="7704858" cy="1463040"/>
        </p:xfrm>
        <a:graphic>
          <a:graphicData uri="http://schemas.openxmlformats.org/drawingml/2006/table">
            <a:tbl>
              <a:tblPr firstRow="1" firstCol="1" bandRow="1" bandCol="1">
                <a:tableStyleId>{3C2FFA5D-87B4-456A-9821-1D502468CF0F}</a:tableStyleId>
              </a:tblPr>
              <a:tblGrid>
                <a:gridCol w="2461506"/>
                <a:gridCol w="1310629"/>
                <a:gridCol w="1310629"/>
                <a:gridCol w="1310629"/>
                <a:gridCol w="131146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Functionaris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Klant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Verkoper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Medewerker binnendienst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Business unit manager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Activiteit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Registreren aanvraag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S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R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I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A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Opstellen offerte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I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S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R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I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Klant akkoord?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C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R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I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I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Opdracht bevestigen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I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R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I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A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hthoek 6"/>
          <p:cNvSpPr/>
          <p:nvPr/>
        </p:nvSpPr>
        <p:spPr>
          <a:xfrm>
            <a:off x="755576" y="1196752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/>
          </a:p>
          <a:p>
            <a:endParaRPr lang="nl-NL" b="1" dirty="0" smtClean="0"/>
          </a:p>
          <a:p>
            <a:endParaRPr lang="nl-NL" b="1" dirty="0"/>
          </a:p>
          <a:p>
            <a:endParaRPr lang="nl-NL" b="1" dirty="0" smtClean="0"/>
          </a:p>
          <a:p>
            <a:endParaRPr lang="nl-NL" b="1" dirty="0"/>
          </a:p>
          <a:p>
            <a:endParaRPr lang="nl-NL" b="1" dirty="0" smtClean="0"/>
          </a:p>
          <a:p>
            <a:endParaRPr lang="nl-NL" b="1" dirty="0"/>
          </a:p>
          <a:p>
            <a:endParaRPr lang="nl-NL" b="1" dirty="0" smtClean="0"/>
          </a:p>
          <a:p>
            <a:endParaRPr lang="nl-NL" b="1" dirty="0"/>
          </a:p>
          <a:p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R = </a:t>
            </a:r>
            <a:r>
              <a:rPr lang="nl-NL" dirty="0" err="1" smtClean="0"/>
              <a:t>Responsible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 = </a:t>
            </a:r>
            <a:r>
              <a:rPr lang="nl-NL" dirty="0" err="1" smtClean="0"/>
              <a:t>Accountable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 = </a:t>
            </a:r>
            <a:r>
              <a:rPr lang="nl-NL" dirty="0" err="1" smtClean="0"/>
              <a:t>Supportive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C = </a:t>
            </a:r>
            <a:r>
              <a:rPr lang="nl-NL" dirty="0" err="1" smtClean="0"/>
              <a:t>Consulted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I = </a:t>
            </a:r>
            <a:r>
              <a:rPr lang="nl-NL" dirty="0" err="1" smtClean="0"/>
              <a:t>Informed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4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SIPOC</a:t>
            </a:r>
            <a:endParaRPr lang="nl-NL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80" y="1651000"/>
            <a:ext cx="7773445" cy="206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5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79695"/>
            <a:ext cx="5667375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755576" y="119675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Procesflow</a:t>
            </a:r>
          </a:p>
        </p:txBody>
      </p:sp>
    </p:spTree>
    <p:extLst>
      <p:ext uri="{BB962C8B-B14F-4D97-AF65-F5344CB8AC3E}">
        <p14:creationId xmlns:p14="http://schemas.microsoft.com/office/powerpoint/2010/main" val="34528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 smtClean="0"/>
              <a:t>SqEME</a:t>
            </a:r>
            <a:endParaRPr lang="nl-NL" dirty="0" smtClean="0"/>
          </a:p>
          <a:p>
            <a:r>
              <a:rPr lang="nl-NL" dirty="0" err="1"/>
              <a:t>SqEME</a:t>
            </a:r>
            <a:r>
              <a:rPr lang="nl-NL" dirty="0"/>
              <a:t> is niet zozeer een procesformat, maar eerder een methode om </a:t>
            </a:r>
            <a:r>
              <a:rPr lang="nl-NL" dirty="0" smtClean="0"/>
              <a:t>procesmanagement te </a:t>
            </a:r>
            <a:r>
              <a:rPr lang="nl-NL" dirty="0"/>
              <a:t>benaderen vanuit vier perspectieven (Van Velzen, Van Oosten en </a:t>
            </a:r>
            <a:r>
              <a:rPr lang="nl-NL" dirty="0" smtClean="0"/>
              <a:t>Snijders, 2007</a:t>
            </a:r>
            <a:r>
              <a:rPr lang="nl-NL" dirty="0"/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constitutie</a:t>
            </a:r>
            <a:r>
              <a:rPr lang="nl-NL" dirty="0"/>
              <a:t>: de wezenlijke kenmerken van de organisatie;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chemie</a:t>
            </a:r>
            <a:r>
              <a:rPr lang="nl-NL" dirty="0"/>
              <a:t>: de interactie tussen mensen in en buiten de organisatie;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constructie</a:t>
            </a:r>
            <a:r>
              <a:rPr lang="nl-NL" dirty="0"/>
              <a:t>: de tastbare en zichtbare structuur van de organisatie;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correspondentie</a:t>
            </a:r>
            <a:r>
              <a:rPr lang="nl-NL" dirty="0"/>
              <a:t>: beoordeling van het functioneren van de organisatie</a:t>
            </a:r>
            <a:r>
              <a:rPr lang="nl-N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34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Processen beschrijven</a:t>
            </a:r>
          </a:p>
          <a:p>
            <a:endParaRPr lang="nl-NL" dirty="0" smtClean="0"/>
          </a:p>
          <a:p>
            <a:r>
              <a:rPr lang="nl-NL" dirty="0" smtClean="0"/>
              <a:t>Stappenplan:</a:t>
            </a:r>
          </a:p>
          <a:p>
            <a:pPr marL="342900" indent="-342900">
              <a:buAutoNum type="arabicParenR"/>
            </a:pPr>
            <a:r>
              <a:rPr lang="nl-NL" dirty="0" smtClean="0"/>
              <a:t>Bepalen van de procesarchitectuur</a:t>
            </a:r>
          </a:p>
          <a:p>
            <a:pPr marL="342900" indent="-342900">
              <a:buAutoNum type="arabicParenR"/>
            </a:pPr>
            <a:r>
              <a:rPr lang="nl-NL" dirty="0" smtClean="0"/>
              <a:t>Vastleggen van de proceskenmerken</a:t>
            </a:r>
          </a:p>
          <a:p>
            <a:pPr marL="342900" indent="-342900">
              <a:buAutoNum type="arabicParenR"/>
            </a:pPr>
            <a:r>
              <a:rPr lang="nl-NL" dirty="0" smtClean="0"/>
              <a:t>Borgen van de procesbeschrijvingen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817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Proceskenmerken vastleggen</a:t>
            </a:r>
            <a:endParaRPr lang="nl-NL" dirty="0" smtClean="0"/>
          </a:p>
          <a:p>
            <a:r>
              <a:rPr lang="nl-NL" dirty="0" smtClean="0"/>
              <a:t>Aandachtspunten: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zorg </a:t>
            </a:r>
            <a:r>
              <a:rPr lang="nl-NL" dirty="0"/>
              <a:t>voor betrokkenheid van alle stakeholders van het proces;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houd </a:t>
            </a:r>
            <a:r>
              <a:rPr lang="nl-NL" dirty="0"/>
              <a:t>vast aan het gekozen format;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zorg </a:t>
            </a:r>
            <a:r>
              <a:rPr lang="nl-NL" dirty="0"/>
              <a:t>dat u een werkvorm kiest waarbij u nog gemakkelijk stappen in het proces </a:t>
            </a:r>
            <a:r>
              <a:rPr lang="nl-NL" dirty="0" smtClean="0"/>
              <a:t>kunt toevoegen </a:t>
            </a:r>
            <a:r>
              <a:rPr lang="nl-NL" dirty="0"/>
              <a:t>en weglaten</a:t>
            </a:r>
            <a:r>
              <a:rPr lang="nl-NL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benoem </a:t>
            </a:r>
            <a:r>
              <a:rPr lang="nl-NL" dirty="0"/>
              <a:t>vooraf duidelijk wie bevoegd is om knopen door te </a:t>
            </a:r>
            <a:r>
              <a:rPr lang="nl-NL" dirty="0" smtClean="0"/>
              <a:t>hakken;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maak </a:t>
            </a:r>
            <a:r>
              <a:rPr lang="nl-NL" dirty="0"/>
              <a:t>een procesbeschrijving in één keer af;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kies </a:t>
            </a:r>
            <a:r>
              <a:rPr lang="nl-NL" dirty="0"/>
              <a:t>bewust tussen het proces helemaal in eigen beheer (met elkaar) </a:t>
            </a:r>
            <a:r>
              <a:rPr lang="nl-NL" dirty="0" smtClean="0"/>
              <a:t>beschrijven, het </a:t>
            </a:r>
            <a:r>
              <a:rPr lang="nl-NL" dirty="0"/>
              <a:t>proces helemaal extern beleggen of het inhuren van een deskundige begeleider</a:t>
            </a:r>
            <a:r>
              <a:rPr lang="nl-N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946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Procesbeschrijvingen borgen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Organisatorische borging: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organisatie-eenheden </a:t>
            </a:r>
            <a:r>
              <a:rPr lang="nl-NL" dirty="0"/>
              <a:t>controleren bij elkaar;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een </a:t>
            </a:r>
            <a:r>
              <a:rPr lang="nl-NL" dirty="0"/>
              <a:t>medewerker controleert zijn eigen activiteiten;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een </a:t>
            </a:r>
            <a:r>
              <a:rPr lang="nl-NL" dirty="0"/>
              <a:t>intern kwaliteitsteam controleert de processen;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een </a:t>
            </a:r>
            <a:r>
              <a:rPr lang="nl-NL" dirty="0"/>
              <a:t>extern kwaliteitsteam controleert de processen.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Geautomatiseerde borging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Workflowmanagementsysteem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7671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 smtClean="0"/>
              <a:t>Workflowmanagementsysteem</a:t>
            </a:r>
            <a:r>
              <a:rPr lang="nl-NL" b="1" dirty="0" smtClean="0"/>
              <a:t>: kwalitatieve aspecten</a:t>
            </a:r>
            <a:endParaRPr lang="nl-NL" dirty="0" smtClean="0"/>
          </a:p>
          <a:p>
            <a:endParaRPr lang="nl-NL" dirty="0" smtClean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425322"/>
              </p:ext>
            </p:extLst>
          </p:nvPr>
        </p:nvGraphicFramePr>
        <p:xfrm>
          <a:off x="760960" y="1843083"/>
          <a:ext cx="8064896" cy="3627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{3C2FFA5D-87B4-456A-9821-1D502468CF0F}</a:tableStyleId>
              </a:tblPr>
              <a:tblGrid>
                <a:gridCol w="3744416"/>
                <a:gridCol w="432048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Voordelen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Nadelen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Besparing op doorlooptijd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De procesflow blijkt in de praktijk redelijk vaak aangepast te moeten worden (Heinl, 1999)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Standaardisering van procesverloop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In een grote organisatie met meerdere vestigingen is standaardisering niet altijd mogelijk, waardoor een omvangrijk en complex workflow managementsysteem ontstaat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Geautomatiseerde procesbewaking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Het invoeren van een workflow managementsysteem is een veeleisend veranderingsproces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Dossiervorming kan ook geautomatiseerd / digitaal plaatsvinden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Toegankelijkheid tot processchema’s en documentatie is breed toegankelijk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Een WFM borgt het voldoen aan eventuele wettelijke richtlijnen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>
                          <a:effectLst/>
                        </a:rPr>
                        <a:t>Een WFM faciliteert het besluitvormingsproces</a:t>
                      </a:r>
                      <a:endParaRPr lang="nl-NL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03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 smtClean="0"/>
              <a:t>Workflowmanagementsysteem</a:t>
            </a:r>
            <a:r>
              <a:rPr lang="nl-NL" b="1" dirty="0" smtClean="0"/>
              <a:t>: kwantitatieve aspecten</a:t>
            </a:r>
            <a:endParaRPr lang="nl-NL" dirty="0" smtClean="0"/>
          </a:p>
          <a:p>
            <a:endParaRPr lang="nl-NL" dirty="0" smtClean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22047"/>
              </p:ext>
            </p:extLst>
          </p:nvPr>
        </p:nvGraphicFramePr>
        <p:xfrm>
          <a:off x="744770" y="1916832"/>
          <a:ext cx="7560840" cy="29870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{3C2FFA5D-87B4-456A-9821-1D502468CF0F}</a:tableStyleId>
              </a:tblPr>
              <a:tblGrid>
                <a:gridCol w="3780420"/>
                <a:gridCol w="378042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Voordelen (baten)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Nadelen (kosten)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Minder reprokosten (digitale verspreiding)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Investering in apparatuur (scanners, servers)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Minder verzendkosten (digitale verspreiding)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Inzet systeembeheer, applicatiebeheer en functioneel beheer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Minder registratiekosten (registratie van documenten gebeurt vaak op verschillende plaatsen in een organisatie)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Inzet ivm scannen van de inkomende documenten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Minder inzet voor interne bezorging van stukken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Kosten voor begeleiding van het veranderingsproces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Minder inzet om stukken op te vragen en op te zoeken, de medewerker kan via het WFM zelf bij zijn stukken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>
                          <a:effectLst/>
                        </a:rPr>
                        <a:t>Minder ruimte nodig om documenten op te slaan</a:t>
                      </a:r>
                      <a:endParaRPr lang="nl-NL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8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2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Procesarchitectuur bepalen</a:t>
            </a:r>
          </a:p>
          <a:p>
            <a:endParaRPr lang="nl-NL" dirty="0" smtClean="0"/>
          </a:p>
          <a:p>
            <a:r>
              <a:rPr lang="nl-NL" dirty="0" smtClean="0"/>
              <a:t>Stappenplan:</a:t>
            </a:r>
          </a:p>
          <a:p>
            <a:pPr marL="342900" indent="-342900">
              <a:buAutoNum type="arabicParenR"/>
            </a:pPr>
            <a:r>
              <a:rPr lang="nl-NL" dirty="0" smtClean="0"/>
              <a:t>Bepalen detailniveau van de procesbeschrijvingen</a:t>
            </a:r>
          </a:p>
          <a:p>
            <a:pPr marL="342900" indent="-342900">
              <a:buAutoNum type="arabicParenR"/>
            </a:pPr>
            <a:r>
              <a:rPr lang="nl-NL" dirty="0" smtClean="0"/>
              <a:t>Methode selecteren voor het genereren van een overzicht van de processen</a:t>
            </a:r>
          </a:p>
          <a:p>
            <a:pPr marL="342900" indent="-342900">
              <a:buAutoNum type="arabicParenR"/>
            </a:pPr>
            <a:r>
              <a:rPr lang="nl-NL" dirty="0" smtClean="0"/>
              <a:t>Overzicht maken van de te beschrijven processen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17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Detailniveau procesbeschrijvingen</a:t>
            </a:r>
          </a:p>
          <a:p>
            <a:endParaRPr lang="nl-NL" dirty="0" smtClean="0"/>
          </a:p>
          <a:p>
            <a:endParaRPr lang="nl-NL" dirty="0" smtClean="0"/>
          </a:p>
          <a:p>
            <a:pPr marL="342900" indent="-342900">
              <a:buAutoNum type="arabicParenR"/>
            </a:pPr>
            <a:r>
              <a:rPr lang="nl-NL" dirty="0" smtClean="0"/>
              <a:t>Productgerichte fase</a:t>
            </a:r>
          </a:p>
          <a:p>
            <a:pPr marL="342900" indent="-342900">
              <a:buAutoNum type="arabicParenR"/>
            </a:pPr>
            <a:endParaRPr lang="nl-NL" dirty="0" smtClean="0"/>
          </a:p>
          <a:p>
            <a:pPr marL="342900" indent="-342900">
              <a:buAutoNum type="arabicParenR"/>
            </a:pPr>
            <a:r>
              <a:rPr lang="nl-NL" dirty="0" smtClean="0"/>
              <a:t>Procesgerichte fase</a:t>
            </a:r>
          </a:p>
          <a:p>
            <a:pPr marL="342900" indent="-342900">
              <a:buAutoNum type="arabicParenR"/>
            </a:pPr>
            <a:endParaRPr lang="nl-NL" dirty="0" smtClean="0"/>
          </a:p>
          <a:p>
            <a:pPr marL="342900" indent="-342900">
              <a:buAutoNum type="arabicParenR"/>
            </a:pPr>
            <a:r>
              <a:rPr lang="nl-NL" dirty="0" smtClean="0"/>
              <a:t>Organisatiegerichte fase</a:t>
            </a:r>
          </a:p>
          <a:p>
            <a:pPr marL="342900" indent="-342900">
              <a:buAutoNum type="arabicParenR"/>
            </a:pPr>
            <a:endParaRPr lang="nl-NL" dirty="0" smtClean="0"/>
          </a:p>
          <a:p>
            <a:pPr marL="342900" indent="-342900">
              <a:buAutoNum type="arabicParenR"/>
            </a:pPr>
            <a:r>
              <a:rPr lang="nl-NL" dirty="0" smtClean="0"/>
              <a:t>Keten- en maatschappijgerichte fase</a:t>
            </a:r>
            <a:endParaRPr lang="nl-NL" dirty="0"/>
          </a:p>
        </p:txBody>
      </p:sp>
      <p:cxnSp>
        <p:nvCxnSpPr>
          <p:cNvPr id="6" name="Rechte verbindingslijn met pijl 5"/>
          <p:cNvCxnSpPr/>
          <p:nvPr/>
        </p:nvCxnSpPr>
        <p:spPr>
          <a:xfrm flipV="1">
            <a:off x="6048164" y="2073915"/>
            <a:ext cx="0" cy="193115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 6"/>
          <p:cNvSpPr/>
          <p:nvPr/>
        </p:nvSpPr>
        <p:spPr>
          <a:xfrm>
            <a:off x="3275856" y="1613844"/>
            <a:ext cx="5544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 smtClean="0"/>
              <a:t>Gedetailleerd</a:t>
            </a:r>
          </a:p>
          <a:p>
            <a:pPr algn="ctr"/>
            <a:endParaRPr lang="nl-NL" b="1" dirty="0" smtClean="0"/>
          </a:p>
          <a:p>
            <a:pPr algn="ctr"/>
            <a:endParaRPr lang="nl-NL" b="1" dirty="0"/>
          </a:p>
          <a:p>
            <a:pPr algn="ctr"/>
            <a:endParaRPr lang="nl-NL" b="1" dirty="0" smtClean="0"/>
          </a:p>
          <a:p>
            <a:pPr algn="ctr"/>
            <a:endParaRPr lang="nl-NL" b="1" dirty="0"/>
          </a:p>
          <a:p>
            <a:pPr algn="ctr"/>
            <a:endParaRPr lang="nl-NL" b="1" dirty="0" smtClean="0"/>
          </a:p>
          <a:p>
            <a:pPr algn="ctr"/>
            <a:endParaRPr lang="nl-NL" b="1" dirty="0"/>
          </a:p>
          <a:p>
            <a:pPr algn="ctr"/>
            <a:endParaRPr lang="nl-NL" b="1" dirty="0"/>
          </a:p>
          <a:p>
            <a:pPr algn="ctr"/>
            <a:endParaRPr lang="nl-NL" b="1" dirty="0" smtClean="0"/>
          </a:p>
          <a:p>
            <a:pPr algn="ctr"/>
            <a:r>
              <a:rPr lang="nl-NL" b="1" dirty="0" smtClean="0"/>
              <a:t>Hoog abstractieniveau</a:t>
            </a:r>
          </a:p>
        </p:txBody>
      </p:sp>
    </p:spTree>
    <p:extLst>
      <p:ext uri="{BB962C8B-B14F-4D97-AF65-F5344CB8AC3E}">
        <p14:creationId xmlns:p14="http://schemas.microsoft.com/office/powerpoint/2010/main" val="899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Methode voor het genereren van een overzicht van processen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615529"/>
              </p:ext>
            </p:extLst>
          </p:nvPr>
        </p:nvGraphicFramePr>
        <p:xfrm>
          <a:off x="779548" y="2132856"/>
          <a:ext cx="7752892" cy="1463040"/>
        </p:xfrm>
        <a:graphic>
          <a:graphicData uri="http://schemas.openxmlformats.org/drawingml/2006/table">
            <a:tbl>
              <a:tblPr firstRow="1" firstCol="1" bandRow="1" bandCol="1">
                <a:tableStyleId>{3C2FFA5D-87B4-456A-9821-1D502468CF0F}</a:tableStyleId>
              </a:tblPr>
              <a:tblGrid>
                <a:gridCol w="1560204"/>
                <a:gridCol w="1152128"/>
                <a:gridCol w="1163272"/>
                <a:gridCol w="1291868"/>
                <a:gridCol w="1292710"/>
                <a:gridCol w="129271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Methode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Product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Proces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Organisatie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Keten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Maatschappij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Brainstorm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X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X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X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X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X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Risicoanalyse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X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X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Standaard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X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X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X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X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Decompositie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X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X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X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X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Guest journey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X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X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X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3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 smtClean="0"/>
              <a:t>Risico-analyse</a:t>
            </a:r>
            <a:endParaRPr lang="nl-NL" b="1" dirty="0" smtClean="0"/>
          </a:p>
          <a:p>
            <a:endParaRPr lang="nl-NL" dirty="0" smtClean="0"/>
          </a:p>
          <a:p>
            <a:r>
              <a:rPr lang="nl-NL" dirty="0" smtClean="0"/>
              <a:t>Risico = kans x effect = Waarschijnlijkheid x Blootstelling x Effect</a:t>
            </a:r>
          </a:p>
          <a:p>
            <a:endParaRPr lang="nl-NL" dirty="0" smtClean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780658"/>
              </p:ext>
            </p:extLst>
          </p:nvPr>
        </p:nvGraphicFramePr>
        <p:xfrm>
          <a:off x="738721" y="2397081"/>
          <a:ext cx="7776865" cy="2682240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171125"/>
                <a:gridCol w="413628"/>
                <a:gridCol w="2329375"/>
                <a:gridCol w="413628"/>
                <a:gridCol w="2080696"/>
                <a:gridCol w="36841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Waarschijnlijkheid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W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Blootstelling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B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Effect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E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Ondenkbaar</a:t>
                      </a:r>
                      <a:endParaRPr lang="nl-NL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0,1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Zeer zelden (minder dan 1 keer per jaar)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0,5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Letsel zonder verzuim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1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Praktisch onmogelijk</a:t>
                      </a:r>
                      <a:endParaRPr lang="nl-NL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0,2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Zelden (1 keer per jaar)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1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Letsel met verzuim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3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Zeer onwaarschijnlijk</a:t>
                      </a:r>
                      <a:endParaRPr lang="nl-NL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0,5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Soms (1 keer per maand)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2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Blijvend letsel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7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Onwaarschijnlijk</a:t>
                      </a:r>
                      <a:endParaRPr lang="nl-NL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1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Af en toe (1 keer per week)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3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Dode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15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Ongewoon maar mogelijk</a:t>
                      </a:r>
                      <a:endParaRPr lang="nl-NL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3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Regelmatig (1 keer per dag)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6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Meerdere doden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40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Goed mogelijk</a:t>
                      </a:r>
                      <a:endParaRPr lang="nl-NL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6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Continu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10</a:t>
                      </a:r>
                      <a:endParaRPr lang="nl-N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Waarschijnlijk</a:t>
                      </a:r>
                      <a:endParaRPr lang="nl-NL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10</a:t>
                      </a:r>
                      <a:endParaRPr lang="nl-N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22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Risicogetallen en beheersmaatregelen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Risico’s beheersen door: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Voorkomen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Verkleinen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Verzekeren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Verwaarlozen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883936"/>
              </p:ext>
            </p:extLst>
          </p:nvPr>
        </p:nvGraphicFramePr>
        <p:xfrm>
          <a:off x="867097" y="2060848"/>
          <a:ext cx="7377311" cy="18288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69812"/>
                <a:gridCol w="570749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Risicogetal</a:t>
                      </a:r>
                      <a:endParaRPr lang="nl-N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Maatregel</a:t>
                      </a:r>
                      <a:endParaRPr lang="nl-NL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&gt;400</a:t>
                      </a:r>
                      <a:endParaRPr lang="nl-NL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Overweeg stoppen van het bedrijfsproces</a:t>
                      </a:r>
                      <a:endParaRPr lang="nl-NL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200 – 400</a:t>
                      </a:r>
                      <a:endParaRPr lang="nl-NL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Directe maatregelen nemen</a:t>
                      </a:r>
                      <a:endParaRPr lang="nl-NL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70 – 200</a:t>
                      </a:r>
                      <a:endParaRPr lang="nl-NL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Aanpassing van het proces nodig</a:t>
                      </a:r>
                      <a:endParaRPr lang="nl-NL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20 – 70</a:t>
                      </a:r>
                      <a:endParaRPr lang="nl-NL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Aandacht nodig voor het risico</a:t>
                      </a:r>
                      <a:endParaRPr lang="nl-NL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&lt;20</a:t>
                      </a:r>
                      <a:endParaRPr lang="nl-NL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Zeer laag risico, is mogelijk te accepteren</a:t>
                      </a:r>
                      <a:endParaRPr lang="nl-NL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1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Procesdecompositie</a:t>
            </a:r>
          </a:p>
          <a:p>
            <a:endParaRPr lang="nl-NL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10" y="1700809"/>
            <a:ext cx="618410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7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9675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 smtClean="0"/>
              <a:t>Guest</a:t>
            </a:r>
            <a:r>
              <a:rPr lang="nl-NL" b="1" dirty="0" smtClean="0"/>
              <a:t> </a:t>
            </a:r>
            <a:r>
              <a:rPr lang="nl-NL" b="1" dirty="0" err="1" smtClean="0"/>
              <a:t>Journey</a:t>
            </a:r>
            <a:endParaRPr lang="nl-NL" b="1" dirty="0" smtClean="0"/>
          </a:p>
          <a:p>
            <a:endParaRPr lang="nl-NL" dirty="0" smtClean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663378"/>
            <a:ext cx="7560840" cy="414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0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weroint sjabloon - Concep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Powweroint sjabloon - Concept</Template>
  <TotalTime>1359</TotalTime>
  <Words>951</Words>
  <Application>Microsoft Office PowerPoint</Application>
  <PresentationFormat>Diavoorstelling (4:3)</PresentationFormat>
  <Paragraphs>293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Arial</vt:lpstr>
      <vt:lpstr>Calibri</vt:lpstr>
      <vt:lpstr>ScalaSans-Bold</vt:lpstr>
      <vt:lpstr>ScalaSans-Italic</vt:lpstr>
      <vt:lpstr>ScalaSans-Regular</vt:lpstr>
      <vt:lpstr>Times New Roman</vt:lpstr>
      <vt:lpstr>Powweroint sjabloon - Concept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NCOI Opleidingsgroep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Joke Algra Hofman</dc:creator>
  <cp:lastModifiedBy>Hendriks Advies</cp:lastModifiedBy>
  <cp:revision>148</cp:revision>
  <cp:lastPrinted>2013-10-03T07:40:34Z</cp:lastPrinted>
  <dcterms:created xsi:type="dcterms:W3CDTF">2014-02-05T08:21:33Z</dcterms:created>
  <dcterms:modified xsi:type="dcterms:W3CDTF">2015-02-03T20:24:20Z</dcterms:modified>
</cp:coreProperties>
</file>