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56" r:id="rId2"/>
    <p:sldId id="413" r:id="rId3"/>
    <p:sldId id="414" r:id="rId4"/>
    <p:sldId id="415" r:id="rId5"/>
    <p:sldId id="416" r:id="rId6"/>
    <p:sldId id="417" r:id="rId7"/>
    <p:sldId id="418" r:id="rId8"/>
    <p:sldId id="419" r:id="rId9"/>
    <p:sldId id="420" r:id="rId10"/>
    <p:sldId id="421" r:id="rId11"/>
    <p:sldId id="422" r:id="rId12"/>
    <p:sldId id="423" r:id="rId13"/>
    <p:sldId id="424" r:id="rId14"/>
    <p:sldId id="425" r:id="rId15"/>
    <p:sldId id="426" r:id="rId1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D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1" autoAdjust="0"/>
    <p:restoredTop sz="94745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25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7828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9209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331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251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2"/>
          <p:cNvSpPr txBox="1"/>
          <p:nvPr userDrawn="1"/>
        </p:nvSpPr>
        <p:spPr>
          <a:xfrm>
            <a:off x="977900" y="5713413"/>
            <a:ext cx="55911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>
                <a:latin typeface="ScalaSans-Regular" panose="020B0503060101020103" pitchFamily="34" charset="0"/>
              </a:rPr>
              <a:t>© Jan </a:t>
            </a:r>
            <a:r>
              <a:rPr lang="nl-NL" sz="1400" dirty="0" err="1">
                <a:latin typeface="ScalaSans-Regular" panose="020B0503060101020103" pitchFamily="34" charset="0"/>
              </a:rPr>
              <a:t>Eppink</a:t>
            </a:r>
            <a:r>
              <a:rPr lang="nl-NL" sz="1400" dirty="0">
                <a:latin typeface="ScalaSans-Regular" panose="020B0503060101020103" pitchFamily="34" charset="0"/>
              </a:rPr>
              <a:t>, </a:t>
            </a:r>
            <a:r>
              <a:rPr lang="nl-NL" sz="1400" dirty="0">
                <a:latin typeface="ScalaSans-Italic" panose="020B0503060101090104" pitchFamily="34" charset="0"/>
              </a:rPr>
              <a:t>Strategisch management </a:t>
            </a:r>
            <a:r>
              <a:rPr lang="nl-NL" sz="1400" dirty="0">
                <a:latin typeface="ScalaSans-Regular" panose="020B0503060101020103" pitchFamily="34" charset="0"/>
              </a:rPr>
              <a:t>Hilversum: Concept uitgeefgroep </a:t>
            </a:r>
          </a:p>
        </p:txBody>
      </p:sp>
    </p:spTree>
    <p:extLst>
      <p:ext uri="{BB962C8B-B14F-4D97-AF65-F5344CB8AC3E}">
        <p14:creationId xmlns:p14="http://schemas.microsoft.com/office/powerpoint/2010/main" val="1194757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8205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5406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5391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721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7971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5024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665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39713"/>
            <a:ext cx="18002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kstvak 9"/>
          <p:cNvSpPr txBox="1"/>
          <p:nvPr/>
        </p:nvSpPr>
        <p:spPr>
          <a:xfrm>
            <a:off x="0" y="6237288"/>
            <a:ext cx="9144000" cy="625475"/>
          </a:xfrm>
          <a:prstGeom prst="rect">
            <a:avLst/>
          </a:prstGeom>
          <a:solidFill>
            <a:srgbClr val="009DDC"/>
          </a:solidFill>
        </p:spPr>
        <p:txBody>
          <a:bodyPr anchor="b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endParaRPr lang="nl-NL" altLang="nl-NL" sz="2000" baseline="30000">
              <a:solidFill>
                <a:schemeClr val="bg1"/>
              </a:solidFill>
            </a:endParaRPr>
          </a:p>
          <a:p>
            <a:pPr algn="ctr"/>
            <a:r>
              <a:rPr lang="nl-NL" altLang="nl-NL" sz="3200" baseline="30000">
                <a:solidFill>
                  <a:schemeClr val="bg1"/>
                </a:solidFill>
              </a:rPr>
              <a:t>conceptuitgeefgroep.nl</a:t>
            </a: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539750" y="0"/>
            <a:ext cx="0" cy="6092825"/>
          </a:xfrm>
          <a:prstGeom prst="line">
            <a:avLst/>
          </a:prstGeom>
          <a:ln w="57150">
            <a:solidFill>
              <a:srgbClr val="009D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0" y="2130425"/>
            <a:ext cx="9144000" cy="14700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nl-NL" altLang="nl-NL" sz="4900">
                <a:solidFill>
                  <a:srgbClr val="009DDC"/>
                </a:solidFill>
                <a:latin typeface="ScalaSans-Bold"/>
              </a:rPr>
              <a:t>Procesmanagement </a:t>
            </a:r>
          </a:p>
          <a:p>
            <a:pPr algn="ctr">
              <a:lnSpc>
                <a:spcPct val="90000"/>
              </a:lnSpc>
            </a:pPr>
            <a:r>
              <a:rPr lang="nl-NL" altLang="nl-NL" sz="4900">
                <a:solidFill>
                  <a:srgbClr val="009DDC"/>
                </a:solidFill>
                <a:latin typeface="ScalaSans-Bold"/>
              </a:rPr>
              <a:t>in de praktijk</a:t>
            </a:r>
            <a:endParaRPr lang="nl-NL" altLang="nl-NL" sz="4900">
              <a:latin typeface="ScalaSans-Bold"/>
            </a:endParaRPr>
          </a:p>
        </p:txBody>
      </p:sp>
      <p:sp>
        <p:nvSpPr>
          <p:cNvPr id="14338" name="Rechthoek 2"/>
          <p:cNvSpPr>
            <a:spLocks noChangeArrowheads="1"/>
          </p:cNvSpPr>
          <p:nvPr/>
        </p:nvSpPr>
        <p:spPr bwMode="auto">
          <a:xfrm>
            <a:off x="2303463" y="3860800"/>
            <a:ext cx="45720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nl-NL" altLang="nl-NL" sz="2400"/>
              <a:t>Hoofdstuk 3</a:t>
            </a:r>
          </a:p>
          <a:p>
            <a:pPr algn="ctr"/>
            <a:r>
              <a:rPr lang="nl-NL" altLang="nl-NL" sz="2400"/>
              <a:t>Processen besturen</a:t>
            </a:r>
          </a:p>
          <a:p>
            <a:pPr algn="ctr"/>
            <a:endParaRPr lang="nl-NL" altLang="nl-NL" sz="2400"/>
          </a:p>
          <a:p>
            <a:pPr algn="ctr"/>
            <a:r>
              <a:rPr lang="nl-NL" altLang="nl-NL" sz="2400"/>
              <a:t>Hugo Hendriks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hthoek 1"/>
          <p:cNvSpPr>
            <a:spLocks noChangeArrowheads="1"/>
          </p:cNvSpPr>
          <p:nvPr/>
        </p:nvSpPr>
        <p:spPr bwMode="auto">
          <a:xfrm>
            <a:off x="755650" y="1196975"/>
            <a:ext cx="79200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/>
              <a:t>Voorbeelden van kritische succesfactoren</a:t>
            </a:r>
          </a:p>
          <a:p>
            <a:endParaRPr lang="nl-NL" altLang="nl-NL" dirty="0"/>
          </a:p>
        </p:txBody>
      </p:sp>
      <p:graphicFrame>
        <p:nvGraphicFramePr>
          <p:cNvPr id="51" name="Group 2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973541"/>
              </p:ext>
            </p:extLst>
          </p:nvPr>
        </p:nvGraphicFramePr>
        <p:xfrm>
          <a:off x="684213" y="2220913"/>
          <a:ext cx="8064500" cy="268224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727200"/>
                <a:gridCol w="2447925"/>
                <a:gridCol w="1728787"/>
                <a:gridCol w="2160588"/>
              </a:tblGrid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Financieel</a:t>
                      </a:r>
                      <a:endParaRPr kumimoji="0" lang="nl-NL" altLang="nl-N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Medewerkers</a:t>
                      </a:r>
                      <a:endParaRPr kumimoji="0" lang="nl-NL" altLang="nl-N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Klanten</a:t>
                      </a:r>
                      <a:endParaRPr kumimoji="0" lang="nl-NL" altLang="nl-N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Processen</a:t>
                      </a:r>
                      <a:endParaRPr kumimoji="0" lang="nl-NL" altLang="nl-N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Winst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Medewerkerstevredenheid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Klanttevredenheid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Doorlooptijd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Omzettoename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Opleidingsniveau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Nieuwe klanten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Procestijd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FTE-toename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Verloop medewerkers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Klanten verloop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Beschikbaarheid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Kwaliteitskosten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Ziekteverzuim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Omzet per klant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Flexibiliteit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Voorspelbaarheid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R&amp;D-budget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Klachten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Beheerst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Rentabiliteit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Bezetting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Serviceniveau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Interne communicatie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Debiteurenbeheer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HRM-ondersteuning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Imago</a:t>
                      </a:r>
                      <a:endParaRPr kumimoji="0" lang="nl-NL" alt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Automatisering</a:t>
                      </a:r>
                      <a:endParaRPr kumimoji="0" lang="nl-NL" altLang="nl-N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hthoek 1"/>
          <p:cNvSpPr>
            <a:spLocks noChangeArrowheads="1"/>
          </p:cNvSpPr>
          <p:nvPr/>
        </p:nvSpPr>
        <p:spPr bwMode="auto">
          <a:xfrm>
            <a:off x="755650" y="1196975"/>
            <a:ext cx="79200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/>
              <a:t>Voorbeelden van indicatoren op de input, throughput, output en omgeving</a:t>
            </a:r>
          </a:p>
          <a:p>
            <a:endParaRPr lang="nl-NL" altLang="nl-NL"/>
          </a:p>
        </p:txBody>
      </p:sp>
      <p:pic>
        <p:nvPicPr>
          <p:cNvPr id="4408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420938"/>
            <a:ext cx="5665787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hthoek 1"/>
          <p:cNvSpPr>
            <a:spLocks noChangeArrowheads="1"/>
          </p:cNvSpPr>
          <p:nvPr/>
        </p:nvSpPr>
        <p:spPr bwMode="auto">
          <a:xfrm>
            <a:off x="755650" y="1196975"/>
            <a:ext cx="7920038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/>
              <a:t>Stuurinformatie genereren mbv een meetplan</a:t>
            </a:r>
          </a:p>
          <a:p>
            <a:endParaRPr lang="nl-NL" altLang="nl-NL"/>
          </a:p>
          <a:p>
            <a:r>
              <a:rPr lang="nl-NL" altLang="nl-NL"/>
              <a:t>Een meetplan bevat:</a:t>
            </a:r>
          </a:p>
          <a:p>
            <a:pPr>
              <a:buFontTx/>
              <a:buChar char="•"/>
            </a:pPr>
            <a:r>
              <a:rPr lang="nl-NL" altLang="nl-NL"/>
              <a:t>organisatiedoelstelling;</a:t>
            </a:r>
          </a:p>
          <a:p>
            <a:pPr>
              <a:buFontTx/>
              <a:buChar char="•"/>
            </a:pPr>
            <a:r>
              <a:rPr lang="nl-NL" altLang="nl-NL"/>
              <a:t>kritische succesfactor;</a:t>
            </a:r>
          </a:p>
          <a:p>
            <a:pPr>
              <a:buFontTx/>
              <a:buChar char="•"/>
            </a:pPr>
            <a:r>
              <a:rPr lang="nl-NL" altLang="nl-NL"/>
              <a:t>kritisch bedrijfsproces;</a:t>
            </a:r>
          </a:p>
          <a:p>
            <a:pPr>
              <a:buFontTx/>
              <a:buChar char="•"/>
            </a:pPr>
            <a:r>
              <a:rPr lang="nl-NL" altLang="nl-NL"/>
              <a:t>de prestatie-indicator zelf;</a:t>
            </a:r>
          </a:p>
          <a:p>
            <a:pPr>
              <a:buFontTx/>
              <a:buChar char="•"/>
            </a:pPr>
            <a:r>
              <a:rPr lang="nl-NL" altLang="nl-NL"/>
              <a:t>streefwaarde;</a:t>
            </a:r>
          </a:p>
          <a:p>
            <a:pPr>
              <a:buFontTx/>
              <a:buChar char="•"/>
            </a:pPr>
            <a:r>
              <a:rPr lang="nl-NL" altLang="nl-NL"/>
              <a:t>wordt de indicator al gemeten?;</a:t>
            </a:r>
          </a:p>
          <a:p>
            <a:pPr>
              <a:buFontTx/>
              <a:buChar char="•"/>
            </a:pPr>
            <a:r>
              <a:rPr lang="nl-NL" altLang="nl-NL"/>
              <a:t>bron van de informatie;</a:t>
            </a:r>
          </a:p>
          <a:p>
            <a:pPr>
              <a:buFontTx/>
              <a:buChar char="•"/>
            </a:pPr>
            <a:r>
              <a:rPr lang="nl-NL" altLang="nl-NL"/>
              <a:t>meetfrequentie;</a:t>
            </a:r>
          </a:p>
          <a:p>
            <a:pPr>
              <a:buFontTx/>
              <a:buChar char="•"/>
            </a:pPr>
            <a:r>
              <a:rPr lang="nl-NL" altLang="nl-NL"/>
              <a:t>meetinstrument;</a:t>
            </a:r>
          </a:p>
          <a:p>
            <a:pPr>
              <a:buFontTx/>
              <a:buChar char="•"/>
            </a:pPr>
            <a:r>
              <a:rPr lang="nl-NL" altLang="nl-NL"/>
              <a:t>wie verzorgt de meting?;</a:t>
            </a:r>
          </a:p>
          <a:p>
            <a:pPr>
              <a:buFontTx/>
              <a:buChar char="•"/>
            </a:pPr>
            <a:r>
              <a:rPr lang="nl-NL" altLang="nl-NL"/>
              <a:t>rapportagevorm.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hthoek 1"/>
          <p:cNvSpPr>
            <a:spLocks noChangeArrowheads="1"/>
          </p:cNvSpPr>
          <p:nvPr/>
        </p:nvSpPr>
        <p:spPr bwMode="auto">
          <a:xfrm>
            <a:off x="755650" y="1196975"/>
            <a:ext cx="7920038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/>
              <a:t>Bestuurbaarheid van processen</a:t>
            </a:r>
          </a:p>
          <a:p>
            <a:endParaRPr lang="nl-NL" altLang="nl-NL" dirty="0"/>
          </a:p>
          <a:p>
            <a:r>
              <a:rPr lang="nl-NL" altLang="nl-NL" dirty="0"/>
              <a:t>Bestuurbaarheid is afhankelijk van:</a:t>
            </a:r>
          </a:p>
          <a:p>
            <a:pPr>
              <a:buFontTx/>
              <a:buChar char="•"/>
            </a:pPr>
            <a:r>
              <a:rPr lang="nl-NL" altLang="nl-NL" dirty="0"/>
              <a:t>Procesverloop moet voorspelbaar zijn;</a:t>
            </a:r>
          </a:p>
          <a:p>
            <a:pPr>
              <a:buFontTx/>
              <a:buChar char="•"/>
            </a:pPr>
            <a:r>
              <a:rPr lang="nl-NL" altLang="nl-NL" dirty="0"/>
              <a:t>Effect van de ingreep moet bekend zijn.</a:t>
            </a:r>
          </a:p>
          <a:p>
            <a:endParaRPr lang="nl-NL" altLang="nl-NL" dirty="0"/>
          </a:p>
          <a:p>
            <a:pPr marL="0" indent="0"/>
            <a:r>
              <a:rPr lang="nl-NL" altLang="nl-NL" dirty="0"/>
              <a:t>Als de besturing niet goed functioneert, bestaat het risico op een opslingereffect (ook wel Bull-</a:t>
            </a:r>
            <a:r>
              <a:rPr lang="nl-NL" altLang="nl-NL" dirty="0" err="1"/>
              <a:t>whip</a:t>
            </a:r>
            <a:r>
              <a:rPr lang="nl-NL" altLang="nl-NL" dirty="0"/>
              <a:t> effect).</a:t>
            </a:r>
          </a:p>
          <a:p>
            <a:endParaRPr lang="nl-NL" alt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hthoek 1"/>
          <p:cNvSpPr>
            <a:spLocks noChangeArrowheads="1"/>
          </p:cNvSpPr>
          <p:nvPr/>
        </p:nvSpPr>
        <p:spPr bwMode="auto">
          <a:xfrm>
            <a:off x="755650" y="1196975"/>
            <a:ext cx="7920038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/>
              <a:t>Procesregelingen</a:t>
            </a:r>
          </a:p>
          <a:p>
            <a:endParaRPr lang="nl-NL" altLang="nl-NL"/>
          </a:p>
          <a:p>
            <a:r>
              <a:rPr lang="nl-NL" altLang="nl-NL"/>
              <a:t>Processen kunnen worden bestuurd met behulp van:</a:t>
            </a:r>
          </a:p>
          <a:p>
            <a:pPr>
              <a:buFontTx/>
              <a:buChar char="•"/>
            </a:pPr>
            <a:r>
              <a:rPr lang="nl-NL" altLang="nl-NL"/>
              <a:t>Inputregelingen;</a:t>
            </a:r>
          </a:p>
          <a:p>
            <a:pPr>
              <a:buFontTx/>
              <a:buChar char="•"/>
            </a:pPr>
            <a:r>
              <a:rPr lang="nl-NL" altLang="nl-NL"/>
              <a:t>Throughputregelingen;</a:t>
            </a:r>
          </a:p>
          <a:p>
            <a:pPr>
              <a:buFontTx/>
              <a:buChar char="•"/>
            </a:pPr>
            <a:r>
              <a:rPr lang="nl-NL" altLang="nl-NL"/>
              <a:t>Outputregelingen;</a:t>
            </a:r>
          </a:p>
          <a:p>
            <a:pPr>
              <a:buFontTx/>
              <a:buChar char="•"/>
            </a:pPr>
            <a:r>
              <a:rPr lang="nl-NL" altLang="nl-NL"/>
              <a:t>Omgevingsregelingen.</a:t>
            </a:r>
          </a:p>
          <a:p>
            <a:endParaRPr lang="nl-NL" altLang="nl-NL"/>
          </a:p>
          <a:p>
            <a:r>
              <a:rPr lang="nl-NL" altLang="nl-NL"/>
              <a:t>Een regeling kan op drie manieren ingrijpen:</a:t>
            </a:r>
          </a:p>
          <a:p>
            <a:pPr>
              <a:buFontTx/>
              <a:buChar char="•"/>
            </a:pPr>
            <a:r>
              <a:rPr lang="nl-NL" altLang="nl-NL"/>
              <a:t>preventieve maatregel: vooraf al zorgen voor een juist resultaat;</a:t>
            </a:r>
          </a:p>
          <a:p>
            <a:pPr>
              <a:buFontTx/>
              <a:buChar char="•"/>
            </a:pPr>
            <a:r>
              <a:rPr lang="nl-NL" altLang="nl-NL"/>
              <a:t>corrigerende maatregel: verbeteren wanneer het proces niet voldoet;</a:t>
            </a:r>
          </a:p>
          <a:p>
            <a:pPr>
              <a:buFontTx/>
              <a:buChar char="•"/>
            </a:pPr>
            <a:r>
              <a:rPr lang="nl-NL" altLang="nl-NL"/>
              <a:t>correctieve maatregel: het proces afkeuren en opnieuw het proces uitvoeren.</a:t>
            </a:r>
          </a:p>
          <a:p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196975"/>
            <a:ext cx="2592388" cy="214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130" name="Rechthoek 1"/>
          <p:cNvSpPr>
            <a:spLocks noChangeArrowheads="1"/>
          </p:cNvSpPr>
          <p:nvPr/>
        </p:nvSpPr>
        <p:spPr bwMode="auto">
          <a:xfrm>
            <a:off x="755650" y="1196975"/>
            <a:ext cx="4392414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/>
              <a:t>Processturing in de praktijk</a:t>
            </a:r>
          </a:p>
          <a:p>
            <a:endParaRPr lang="nl-NL" altLang="nl-NL" dirty="0"/>
          </a:p>
          <a:p>
            <a:pPr marL="0" indent="0"/>
            <a:r>
              <a:rPr lang="nl-NL" altLang="nl-NL" dirty="0" err="1"/>
              <a:t>Sandcone</a:t>
            </a:r>
            <a:r>
              <a:rPr lang="nl-NL" altLang="nl-NL" dirty="0"/>
              <a:t> model: een performance factor van hogere orde kan pas worden geoptimaliseerd als de onderliggende performance factoren geoptimaliseerd zijn.</a:t>
            </a:r>
          </a:p>
          <a:p>
            <a:endParaRPr lang="nl-NL" altLang="nl-NL" dirty="0"/>
          </a:p>
          <a:p>
            <a:endParaRPr lang="nl-NL" altLang="nl-NL" dirty="0" smtClean="0"/>
          </a:p>
          <a:p>
            <a:endParaRPr lang="nl-NL" altLang="nl-NL" dirty="0"/>
          </a:p>
          <a:p>
            <a:endParaRPr lang="nl-NL" altLang="nl-NL" dirty="0"/>
          </a:p>
          <a:p>
            <a:pPr marL="0" indent="0"/>
            <a:r>
              <a:rPr lang="nl-NL" altLang="nl-NL" dirty="0"/>
              <a:t>Afwegingsmodel: optimalisatie van de ene performance factor gaat ten koste van andere performance factoren</a:t>
            </a:r>
          </a:p>
        </p:txBody>
      </p:sp>
      <p:pic>
        <p:nvPicPr>
          <p:cNvPr id="4813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209" y="3792538"/>
            <a:ext cx="3200400" cy="2195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hthoek 1"/>
          <p:cNvSpPr>
            <a:spLocks noChangeArrowheads="1"/>
          </p:cNvSpPr>
          <p:nvPr/>
        </p:nvSpPr>
        <p:spPr bwMode="auto">
          <a:xfrm>
            <a:off x="755650" y="1196975"/>
            <a:ext cx="8064500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/>
              <a:t>Voorwaarden (en daarmee een stappenplan) voor procesbesturing</a:t>
            </a:r>
          </a:p>
          <a:p>
            <a:endParaRPr lang="nl-NL" altLang="nl-NL" dirty="0"/>
          </a:p>
          <a:p>
            <a:r>
              <a:rPr lang="nl-NL" altLang="nl-NL" dirty="0"/>
              <a:t>Om een proces te kunnen besturen, moet:</a:t>
            </a:r>
          </a:p>
          <a:p>
            <a:pPr marL="352425" indent="-352425">
              <a:buFontTx/>
              <a:buChar char="•"/>
            </a:pPr>
            <a:r>
              <a:rPr lang="nl-NL" altLang="nl-NL" dirty="0"/>
              <a:t>de organisatiestrategie bekend zijn;</a:t>
            </a:r>
          </a:p>
          <a:p>
            <a:pPr marL="352425" indent="-352425">
              <a:buFontTx/>
              <a:buChar char="•"/>
            </a:pPr>
            <a:r>
              <a:rPr lang="nl-NL" altLang="nl-NL" dirty="0"/>
              <a:t>het procesdoel bekend zijn;</a:t>
            </a:r>
          </a:p>
          <a:p>
            <a:pPr marL="352425" indent="-352425">
              <a:buFontTx/>
              <a:buChar char="•"/>
            </a:pPr>
            <a:r>
              <a:rPr lang="nl-NL" altLang="nl-NL" dirty="0"/>
              <a:t>stuurinformatie over het proces beschikbaar zijn;</a:t>
            </a:r>
          </a:p>
          <a:p>
            <a:pPr marL="352425" indent="-352425">
              <a:buFontTx/>
              <a:buChar char="•"/>
            </a:pPr>
            <a:r>
              <a:rPr lang="nl-NL" altLang="nl-NL" dirty="0"/>
              <a:t>het proces bij te sturen zijn.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hthoek 1"/>
          <p:cNvSpPr>
            <a:spLocks noChangeArrowheads="1"/>
          </p:cNvSpPr>
          <p:nvPr/>
        </p:nvSpPr>
        <p:spPr bwMode="auto">
          <a:xfrm>
            <a:off x="755650" y="1196975"/>
            <a:ext cx="8064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/>
              <a:t>Het bepalen van een organisatiestrategie</a:t>
            </a:r>
          </a:p>
          <a:p>
            <a:endParaRPr lang="nl-NL" altLang="nl-NL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700213"/>
            <a:ext cx="5827712" cy="399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385" y="1628775"/>
            <a:ext cx="4032250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842" name="Rechthoek 1"/>
          <p:cNvSpPr>
            <a:spLocks noChangeArrowheads="1"/>
          </p:cNvSpPr>
          <p:nvPr/>
        </p:nvSpPr>
        <p:spPr bwMode="auto">
          <a:xfrm>
            <a:off x="755650" y="1196975"/>
            <a:ext cx="7920038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 dirty="0"/>
              <a:t>Externe analyse</a:t>
            </a:r>
          </a:p>
          <a:p>
            <a:endParaRPr lang="nl-NL" altLang="nl-NL" dirty="0"/>
          </a:p>
          <a:p>
            <a:r>
              <a:rPr lang="nl-NL" altLang="nl-NL" dirty="0"/>
              <a:t>Externe analyse</a:t>
            </a:r>
          </a:p>
          <a:p>
            <a:pPr>
              <a:buFontTx/>
              <a:buAutoNum type="arabicPeriod"/>
            </a:pPr>
            <a:r>
              <a:rPr lang="nl-NL" altLang="nl-NL" dirty="0"/>
              <a:t>Directe omgeving</a:t>
            </a:r>
          </a:p>
          <a:p>
            <a:pPr>
              <a:buFontTx/>
              <a:buAutoNum type="arabicPeriod"/>
            </a:pPr>
            <a:r>
              <a:rPr lang="nl-NL" altLang="nl-NL" dirty="0"/>
              <a:t>Branche</a:t>
            </a:r>
          </a:p>
          <a:p>
            <a:pPr>
              <a:buFontTx/>
              <a:buAutoNum type="arabicPeriod"/>
            </a:pPr>
            <a:r>
              <a:rPr lang="nl-NL" altLang="nl-NL" dirty="0"/>
              <a:t>Maatschappij (DESTEP):</a:t>
            </a:r>
          </a:p>
          <a:p>
            <a:pPr marL="534988" lvl="1" indent="-247650">
              <a:buFontTx/>
              <a:buChar char="•"/>
            </a:pPr>
            <a:r>
              <a:rPr lang="nl-NL" altLang="nl-NL" dirty="0"/>
              <a:t>Demografische factoren;</a:t>
            </a:r>
          </a:p>
          <a:p>
            <a:pPr marL="534988" lvl="1" indent="-247650">
              <a:buFontTx/>
              <a:buChar char="•"/>
            </a:pPr>
            <a:r>
              <a:rPr lang="nl-NL" altLang="nl-NL" dirty="0"/>
              <a:t>Economische factoren;</a:t>
            </a:r>
          </a:p>
          <a:p>
            <a:pPr marL="534988" lvl="1" indent="-247650">
              <a:buFontTx/>
              <a:buChar char="•"/>
            </a:pPr>
            <a:r>
              <a:rPr lang="nl-NL" altLang="nl-NL" dirty="0"/>
              <a:t>Sociaal-maatschappelijke factoren;</a:t>
            </a:r>
          </a:p>
          <a:p>
            <a:pPr marL="534988" lvl="1" indent="-247650">
              <a:buFontTx/>
              <a:buChar char="•"/>
            </a:pPr>
            <a:r>
              <a:rPr lang="nl-NL" altLang="nl-NL" dirty="0"/>
              <a:t>Technologische factoren</a:t>
            </a:r>
          </a:p>
          <a:p>
            <a:pPr marL="534988" lvl="1" indent="-247650">
              <a:buFontTx/>
              <a:buChar char="•"/>
            </a:pPr>
            <a:r>
              <a:rPr lang="nl-NL" altLang="nl-NL" dirty="0"/>
              <a:t>Ecologische factoren;</a:t>
            </a:r>
          </a:p>
          <a:p>
            <a:pPr marL="534988" lvl="1" indent="-247650">
              <a:buFontTx/>
              <a:buChar char="•"/>
            </a:pPr>
            <a:r>
              <a:rPr lang="nl-NL" altLang="nl-NL" dirty="0"/>
              <a:t>Politiek-juridische factoren.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hthoek 1"/>
          <p:cNvSpPr>
            <a:spLocks noChangeArrowheads="1"/>
          </p:cNvSpPr>
          <p:nvPr/>
        </p:nvSpPr>
        <p:spPr bwMode="auto">
          <a:xfrm>
            <a:off x="755650" y="1196975"/>
            <a:ext cx="792003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19213" indent="-3429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41500" indent="-3429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363788" indent="-3429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8209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2781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7353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925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/>
              <a:t>Interne analyse</a:t>
            </a:r>
          </a:p>
          <a:p>
            <a:endParaRPr lang="nl-NL" altLang="nl-NL"/>
          </a:p>
          <a:p>
            <a:r>
              <a:rPr lang="nl-NL" altLang="nl-NL"/>
              <a:t>Een karakterschets van uw organisatie welke leidt tot een opsomming van sterkten en zwakten van uw organisatie, vaak aan de hand van een organisatiemodel zoals bijvoorbeeld het 7S-model, het ESH-model of de organisatiegebieden van het INK-model.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hthoek 1"/>
          <p:cNvSpPr>
            <a:spLocks noChangeArrowheads="1"/>
          </p:cNvSpPr>
          <p:nvPr/>
        </p:nvSpPr>
        <p:spPr bwMode="auto">
          <a:xfrm>
            <a:off x="755650" y="1196975"/>
            <a:ext cx="79200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/>
              <a:t>SWOT analyse</a:t>
            </a:r>
          </a:p>
          <a:p>
            <a:endParaRPr lang="nl-NL" altLang="nl-NL"/>
          </a:p>
        </p:txBody>
      </p:sp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989138"/>
            <a:ext cx="7489825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hthoek 1"/>
          <p:cNvSpPr>
            <a:spLocks noChangeArrowheads="1"/>
          </p:cNvSpPr>
          <p:nvPr/>
        </p:nvSpPr>
        <p:spPr bwMode="auto">
          <a:xfrm>
            <a:off x="755650" y="1196975"/>
            <a:ext cx="7920038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/>
              <a:t>Strategie formuleren</a:t>
            </a:r>
          </a:p>
          <a:p>
            <a:endParaRPr lang="nl-NL" altLang="nl-NL"/>
          </a:p>
          <a:p>
            <a:r>
              <a:rPr lang="nl-NL" altLang="nl-NL"/>
              <a:t>Doelstellingen formuleren vanuit verschillende perspectieven:</a:t>
            </a:r>
          </a:p>
          <a:p>
            <a:pPr>
              <a:buFontTx/>
              <a:buChar char="•"/>
            </a:pPr>
            <a:r>
              <a:rPr lang="nl-NL" altLang="nl-NL"/>
              <a:t>financieel perspectief (bv winstdoelstelling, besparingsdoelstelling);</a:t>
            </a:r>
          </a:p>
          <a:p>
            <a:pPr>
              <a:buFontTx/>
              <a:buChar char="•"/>
            </a:pPr>
            <a:r>
              <a:rPr lang="nl-NL" altLang="nl-NL"/>
              <a:t>klantperspectief (bv klanttevredenheid, groei klantenbestand);</a:t>
            </a:r>
          </a:p>
          <a:p>
            <a:pPr>
              <a:buFontTx/>
              <a:buChar char="•"/>
            </a:pPr>
            <a:r>
              <a:rPr lang="nl-NL" altLang="nl-NL"/>
              <a:t>medewerkersperspectief (bv medewerkerstevredenheid, groei aantal fte’s);</a:t>
            </a:r>
          </a:p>
          <a:p>
            <a:pPr>
              <a:buFontTx/>
              <a:buChar char="•"/>
            </a:pPr>
            <a:r>
              <a:rPr lang="nl-NL" altLang="nl-NL"/>
              <a:t>procesperspectief (bv efficiency, doorlooptijd).</a:t>
            </a:r>
          </a:p>
          <a:p>
            <a:endParaRPr lang="nl-NL" altLang="nl-NL"/>
          </a:p>
          <a:p>
            <a:r>
              <a:rPr lang="nl-NL" altLang="nl-NL"/>
              <a:t>SMART geformuleerde doelen</a:t>
            </a:r>
          </a:p>
          <a:p>
            <a:pPr>
              <a:buFontTx/>
              <a:buChar char="•"/>
            </a:pPr>
            <a:r>
              <a:rPr lang="nl-NL" altLang="nl-NL"/>
              <a:t>Specifiek: het moet duidelijk zijn waar de doelstelling betrekking op heeft;</a:t>
            </a:r>
          </a:p>
          <a:p>
            <a:pPr>
              <a:buFontTx/>
              <a:buChar char="•"/>
            </a:pPr>
            <a:r>
              <a:rPr lang="nl-NL" altLang="nl-NL"/>
              <a:t>Meetbaar: om te zien of de doelstelling gehaald wordt;</a:t>
            </a:r>
          </a:p>
          <a:p>
            <a:pPr>
              <a:buFontTx/>
              <a:buChar char="•"/>
            </a:pPr>
            <a:r>
              <a:rPr lang="nl-NL" altLang="nl-NL"/>
              <a:t>Acceptabel: er zal draagvlak aanwezig moeten zijn bij de medewerkers;</a:t>
            </a:r>
          </a:p>
          <a:p>
            <a:pPr>
              <a:buFontTx/>
              <a:buChar char="•"/>
            </a:pPr>
            <a:r>
              <a:rPr lang="nl-NL" altLang="nl-NL"/>
              <a:t>Realistisch: de doelstelling mag ambitieus zijn (graag zelfs), maar wel haalbaar;</a:t>
            </a:r>
          </a:p>
          <a:p>
            <a:pPr>
              <a:buFontTx/>
              <a:buChar char="•"/>
            </a:pPr>
            <a:r>
              <a:rPr lang="nl-NL" altLang="nl-NL"/>
              <a:t>Tijdgebonden: het moet duidelijk zijn wanneer het gerealiseerd 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hthoek 1"/>
          <p:cNvSpPr>
            <a:spLocks noChangeArrowheads="1"/>
          </p:cNvSpPr>
          <p:nvPr/>
        </p:nvSpPr>
        <p:spPr bwMode="auto">
          <a:xfrm>
            <a:off x="755650" y="1196975"/>
            <a:ext cx="7920038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/>
              <a:t>Strategie implementeren en evalueren</a:t>
            </a:r>
          </a:p>
          <a:p>
            <a:endParaRPr lang="nl-NL" altLang="nl-NL"/>
          </a:p>
          <a:p>
            <a:r>
              <a:rPr lang="nl-NL" altLang="nl-NL"/>
              <a:t>Implementatieplan:</a:t>
            </a:r>
          </a:p>
          <a:p>
            <a:pPr>
              <a:buFontTx/>
              <a:buChar char="•"/>
            </a:pPr>
            <a:r>
              <a:rPr lang="nl-NL" altLang="nl-NL"/>
              <a:t>Wat moet er worden gerealiseerd?</a:t>
            </a:r>
          </a:p>
          <a:p>
            <a:pPr>
              <a:buFontTx/>
              <a:buChar char="•"/>
            </a:pPr>
            <a:r>
              <a:rPr lang="nl-NL" altLang="nl-NL"/>
              <a:t>Wie moet dat realiseren?</a:t>
            </a:r>
          </a:p>
          <a:p>
            <a:pPr>
              <a:buFontTx/>
              <a:buChar char="•"/>
            </a:pPr>
            <a:r>
              <a:rPr lang="nl-NL" altLang="nl-NL"/>
              <a:t>Wanneer moet het gereed zijn?</a:t>
            </a:r>
          </a:p>
          <a:p>
            <a:pPr>
              <a:buFontTx/>
              <a:buChar char="•"/>
            </a:pPr>
            <a:r>
              <a:rPr lang="nl-NL" altLang="nl-NL"/>
              <a:t>Hoeveel tijd en geld mag dit kosten?</a:t>
            </a:r>
          </a:p>
          <a:p>
            <a:pPr>
              <a:buFontTx/>
              <a:buChar char="•"/>
            </a:pPr>
            <a:r>
              <a:rPr lang="nl-NL" altLang="nl-NL"/>
              <a:t>Hoe wordt de voorgang bewaakt?</a:t>
            </a:r>
          </a:p>
          <a:p>
            <a:pPr>
              <a:buFontTx/>
              <a:buChar char="•"/>
            </a:pPr>
            <a:endParaRPr lang="nl-NL" altLang="nl-NL"/>
          </a:p>
          <a:p>
            <a:r>
              <a:rPr lang="nl-NL" altLang="nl-NL"/>
              <a:t>Evaluatie opnemen in de management- &amp; controlcyclus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hthoek 1"/>
          <p:cNvSpPr>
            <a:spLocks noChangeArrowheads="1"/>
          </p:cNvSpPr>
          <p:nvPr/>
        </p:nvSpPr>
        <p:spPr bwMode="auto">
          <a:xfrm>
            <a:off x="755650" y="1196975"/>
            <a:ext cx="79200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altLang="nl-NL" b="1"/>
              <a:t>Afleiden van prestatie-indicatoren</a:t>
            </a:r>
          </a:p>
          <a:p>
            <a:endParaRPr lang="nl-NL" altLang="nl-NL"/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823467"/>
            <a:ext cx="4491037" cy="376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weroint sjabloon - Concept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Powweroint sjabloon - Concept</Template>
  <TotalTime>1370</TotalTime>
  <Words>517</Words>
  <Application>Microsoft Office PowerPoint</Application>
  <PresentationFormat>Diavoorstelling (4:3)</PresentationFormat>
  <Paragraphs>130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1" baseType="lpstr">
      <vt:lpstr>Arial</vt:lpstr>
      <vt:lpstr>Calibri</vt:lpstr>
      <vt:lpstr>ScalaSans-Bold</vt:lpstr>
      <vt:lpstr>ScalaSans-Italic</vt:lpstr>
      <vt:lpstr>ScalaSans-Regular</vt:lpstr>
      <vt:lpstr>Powweroint sjabloon - Concept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NCOI Opleidingsgroep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Joke Algra Hofman</dc:creator>
  <cp:lastModifiedBy>Hendriks Advies</cp:lastModifiedBy>
  <cp:revision>145</cp:revision>
  <cp:lastPrinted>2013-10-03T07:40:34Z</cp:lastPrinted>
  <dcterms:created xsi:type="dcterms:W3CDTF">2014-02-05T08:21:33Z</dcterms:created>
  <dcterms:modified xsi:type="dcterms:W3CDTF">2015-02-03T20:26:11Z</dcterms:modified>
</cp:coreProperties>
</file>