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413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432" r:id="rId21"/>
    <p:sldId id="433" r:id="rId2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4745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78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940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209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757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2"/>
          <p:cNvSpPr txBox="1"/>
          <p:nvPr userDrawn="1"/>
        </p:nvSpPr>
        <p:spPr>
          <a:xfrm>
            <a:off x="977900" y="5713413"/>
            <a:ext cx="5591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latin typeface="ScalaSans-Regular" panose="020B0503060101020103" pitchFamily="34" charset="0"/>
              </a:rPr>
              <a:t>© Jan </a:t>
            </a:r>
            <a:r>
              <a:rPr lang="nl-NL" sz="1400" dirty="0" err="1">
                <a:latin typeface="ScalaSans-Regular" panose="020B0503060101020103" pitchFamily="34" charset="0"/>
              </a:rPr>
              <a:t>Eppink</a:t>
            </a:r>
            <a:r>
              <a:rPr lang="nl-NL" sz="1400" dirty="0">
                <a:latin typeface="ScalaSans-Regular" panose="020B0503060101020103" pitchFamily="34" charset="0"/>
              </a:rPr>
              <a:t>, </a:t>
            </a:r>
            <a:r>
              <a:rPr lang="nl-NL" sz="1400" dirty="0">
                <a:latin typeface="ScalaSans-Italic" panose="020B0503060101090104" pitchFamily="34" charset="0"/>
              </a:rPr>
              <a:t>Strategisch management </a:t>
            </a:r>
            <a:r>
              <a:rPr lang="nl-NL" sz="1400" dirty="0">
                <a:latin typeface="ScalaSans-Regular" panose="020B0503060101020103" pitchFamily="34" charset="0"/>
              </a:rPr>
              <a:t>Hilversum: Concept uitgeefgroep </a:t>
            </a:r>
          </a:p>
        </p:txBody>
      </p:sp>
    </p:spTree>
    <p:extLst>
      <p:ext uri="{BB962C8B-B14F-4D97-AF65-F5344CB8AC3E}">
        <p14:creationId xmlns:p14="http://schemas.microsoft.com/office/powerpoint/2010/main" val="265571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24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7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4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09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174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602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74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39713"/>
            <a:ext cx="1800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0" y="6237288"/>
            <a:ext cx="9144000" cy="625475"/>
          </a:xfrm>
          <a:prstGeom prst="rect">
            <a:avLst/>
          </a:prstGeom>
          <a:solidFill>
            <a:srgbClr val="009DDC"/>
          </a:solidFill>
        </p:spPr>
        <p:txBody>
          <a:bodyPr anchor="b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nl-NL" altLang="nl-NL" sz="2000" baseline="30000">
              <a:solidFill>
                <a:schemeClr val="bg1"/>
              </a:solidFill>
            </a:endParaRPr>
          </a:p>
          <a:p>
            <a:pPr algn="ctr"/>
            <a:r>
              <a:rPr lang="nl-NL" altLang="nl-NL" sz="3200" baseline="30000">
                <a:solidFill>
                  <a:schemeClr val="bg1"/>
                </a:solidFill>
              </a:rPr>
              <a:t>conceptuitgeefgroep.nl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539750" y="0"/>
            <a:ext cx="0" cy="6092825"/>
          </a:xfrm>
          <a:prstGeom prst="line">
            <a:avLst/>
          </a:prstGeom>
          <a:ln w="57150">
            <a:solidFill>
              <a:srgbClr val="009D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0" y="2130425"/>
            <a:ext cx="91440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nl-NL" altLang="nl-NL" sz="4900">
                <a:solidFill>
                  <a:srgbClr val="009DDC"/>
                </a:solidFill>
                <a:latin typeface="ScalaSans-Bold"/>
              </a:rPr>
              <a:t>Procesmanagement </a:t>
            </a:r>
          </a:p>
          <a:p>
            <a:pPr algn="ctr">
              <a:lnSpc>
                <a:spcPct val="90000"/>
              </a:lnSpc>
            </a:pPr>
            <a:r>
              <a:rPr lang="nl-NL" altLang="nl-NL" sz="4900">
                <a:solidFill>
                  <a:srgbClr val="009DDC"/>
                </a:solidFill>
                <a:latin typeface="ScalaSans-Bold"/>
              </a:rPr>
              <a:t>in de praktijk</a:t>
            </a:r>
            <a:endParaRPr lang="nl-NL" altLang="nl-NL" sz="4900">
              <a:latin typeface="ScalaSans-Bold"/>
            </a:endParaRPr>
          </a:p>
        </p:txBody>
      </p:sp>
      <p:sp>
        <p:nvSpPr>
          <p:cNvPr id="14338" name="Rechthoek 2"/>
          <p:cNvSpPr>
            <a:spLocks noChangeArrowheads="1"/>
          </p:cNvSpPr>
          <p:nvPr/>
        </p:nvSpPr>
        <p:spPr bwMode="auto">
          <a:xfrm>
            <a:off x="2303463" y="3860800"/>
            <a:ext cx="457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nl-NL" altLang="nl-NL" sz="2400" dirty="0"/>
              <a:t>Hoofdstuk </a:t>
            </a:r>
            <a:r>
              <a:rPr lang="nl-NL" altLang="nl-NL" sz="2400" dirty="0" smtClean="0"/>
              <a:t>5</a:t>
            </a:r>
            <a:endParaRPr lang="nl-NL" altLang="nl-NL" sz="2400" dirty="0"/>
          </a:p>
          <a:p>
            <a:pPr algn="ctr"/>
            <a:r>
              <a:rPr lang="nl-NL" altLang="nl-NL" sz="2400" dirty="0"/>
              <a:t>Processen </a:t>
            </a:r>
            <a:r>
              <a:rPr lang="nl-NL" altLang="nl-NL" sz="2400" dirty="0" smtClean="0"/>
              <a:t>verbeteren</a:t>
            </a:r>
            <a:endParaRPr lang="nl-NL" altLang="nl-NL" sz="2400" dirty="0"/>
          </a:p>
          <a:p>
            <a:pPr algn="ctr"/>
            <a:endParaRPr lang="nl-NL" altLang="nl-NL" sz="2400" dirty="0"/>
          </a:p>
          <a:p>
            <a:pPr algn="ctr"/>
            <a:r>
              <a:rPr lang="nl-NL" altLang="nl-NL" sz="2400" dirty="0"/>
              <a:t>Hugo Hendriks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Total </a:t>
            </a:r>
            <a:r>
              <a:rPr lang="nl-NL" altLang="nl-NL" b="1" dirty="0" err="1" smtClean="0"/>
              <a:t>Productive</a:t>
            </a:r>
            <a:r>
              <a:rPr lang="nl-NL" altLang="nl-NL" b="1" dirty="0" smtClean="0"/>
              <a:t> Maintenance (TPM)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Aanpak: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Verbeteren </a:t>
            </a:r>
            <a:r>
              <a:rPr lang="nl-NL" altLang="nl-NL" dirty="0"/>
              <a:t>van de inzetbaarheid van de apparatuur en </a:t>
            </a:r>
            <a:r>
              <a:rPr lang="nl-NL" altLang="nl-NL" dirty="0" smtClean="0"/>
              <a:t>machines.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De </a:t>
            </a:r>
            <a:r>
              <a:rPr lang="nl-NL" altLang="nl-NL" dirty="0"/>
              <a:t>verantwoordelijkheid ten aanzien van het onderhoud van machines laag in </a:t>
            </a:r>
            <a:r>
              <a:rPr lang="nl-NL" altLang="nl-NL" dirty="0" smtClean="0"/>
              <a:t>de organisatie </a:t>
            </a:r>
            <a:r>
              <a:rPr lang="nl-NL" altLang="nl-NL" dirty="0"/>
              <a:t>leggen door het bewerkstelligen van autonome </a:t>
            </a:r>
            <a:r>
              <a:rPr lang="nl-NL" altLang="nl-NL" dirty="0" smtClean="0"/>
              <a:t>taakgroepen.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Onderhoud </a:t>
            </a:r>
            <a:r>
              <a:rPr lang="nl-NL" altLang="nl-NL" dirty="0"/>
              <a:t>zorgvuldig en gedetailleerd plannen (preventief</a:t>
            </a:r>
            <a:r>
              <a:rPr lang="nl-NL" altLang="nl-NL" dirty="0" smtClean="0"/>
              <a:t>).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Alle </a:t>
            </a:r>
            <a:r>
              <a:rPr lang="nl-NL" altLang="nl-NL" dirty="0"/>
              <a:t>medewerkers opleiden op het gebied van </a:t>
            </a:r>
            <a:r>
              <a:rPr lang="nl-NL" altLang="nl-NL" dirty="0" smtClean="0"/>
              <a:t>onderhoudsmanagement.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Al </a:t>
            </a:r>
            <a:r>
              <a:rPr lang="nl-NL" altLang="nl-NL" dirty="0"/>
              <a:t>in het ontwerp en realisatie van machines en apparatuur rekening houden met </a:t>
            </a:r>
            <a:r>
              <a:rPr lang="nl-NL" altLang="nl-NL" dirty="0" smtClean="0"/>
              <a:t>de </a:t>
            </a:r>
            <a:r>
              <a:rPr lang="nl-NL" altLang="nl-NL" dirty="0" err="1" smtClean="0"/>
              <a:t>onderhoudbaarheid</a:t>
            </a:r>
            <a:r>
              <a:rPr lang="nl-NL" altLang="nl-NL" dirty="0" smtClean="0"/>
              <a:t> </a:t>
            </a:r>
            <a:r>
              <a:rPr lang="nl-NL" altLang="nl-NL" dirty="0"/>
              <a:t>van machines en </a:t>
            </a:r>
            <a:r>
              <a:rPr lang="nl-NL" altLang="nl-NL" dirty="0" smtClean="0"/>
              <a:t>apparatuur.</a:t>
            </a:r>
          </a:p>
          <a:p>
            <a:pPr marL="342900" indent="-342900">
              <a:buFont typeface="+mj-lt"/>
              <a:buAutoNum type="arabicPeriod"/>
            </a:pPr>
            <a:endParaRPr lang="nl-NL" altLang="nl-NL" dirty="0"/>
          </a:p>
          <a:p>
            <a:pPr marL="0" indent="0"/>
            <a:r>
              <a:rPr lang="nl-NL" altLang="nl-NL" dirty="0" smtClean="0"/>
              <a:t>Verminderen van: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Beschikbaarheidsverliezen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Performance verliezen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Kwaliteitsverliezen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97985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Inzetbaarheidspercentage maximaliseren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Beschikbaarheidspercentage</a:t>
            </a:r>
          </a:p>
          <a:p>
            <a:endParaRPr lang="nl-NL" altLang="nl-NL" dirty="0"/>
          </a:p>
          <a:p>
            <a:endParaRPr lang="nl-NL" altLang="nl-NL" dirty="0" smtClean="0"/>
          </a:p>
          <a:p>
            <a:endParaRPr lang="nl-NL" altLang="nl-NL" dirty="0" smtClean="0"/>
          </a:p>
          <a:p>
            <a:r>
              <a:rPr lang="nl-NL" altLang="nl-NL" dirty="0" smtClean="0"/>
              <a:t>Performancepercentage</a:t>
            </a:r>
            <a:endParaRPr lang="nl-NL" altLang="nl-NL" dirty="0"/>
          </a:p>
          <a:p>
            <a:endParaRPr lang="nl-NL" altLang="nl-NL" dirty="0" smtClean="0"/>
          </a:p>
          <a:p>
            <a:endParaRPr lang="nl-NL" altLang="nl-NL" dirty="0" smtClean="0"/>
          </a:p>
          <a:p>
            <a:endParaRPr lang="nl-NL" altLang="nl-NL" dirty="0"/>
          </a:p>
          <a:p>
            <a:r>
              <a:rPr lang="nl-NL" altLang="nl-NL" dirty="0" smtClean="0"/>
              <a:t>Kwaliteitspercentage</a:t>
            </a:r>
          </a:p>
          <a:p>
            <a:endParaRPr lang="nl-NL" altLang="nl-NL" dirty="0"/>
          </a:p>
          <a:p>
            <a:endParaRPr lang="nl-NL" altLang="nl-NL" dirty="0" smtClean="0"/>
          </a:p>
          <a:p>
            <a:endParaRPr lang="nl-NL" altLang="nl-NL" dirty="0"/>
          </a:p>
          <a:p>
            <a:r>
              <a:rPr lang="nl-NL" altLang="nl-NL" dirty="0" smtClean="0"/>
              <a:t>Inzetbaarheidspercentage</a:t>
            </a:r>
          </a:p>
          <a:p>
            <a:endParaRPr lang="nl-NL" altLang="nl-NL" dirty="0"/>
          </a:p>
          <a:p>
            <a:endParaRPr lang="nl-NL" altLang="nl-NL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7" y="1568926"/>
            <a:ext cx="51339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7" y="2725565"/>
            <a:ext cx="40671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7" y="3789040"/>
            <a:ext cx="35337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7" y="4869160"/>
            <a:ext cx="39909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62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Quick Response Manufacturing (QRM)</a:t>
            </a:r>
          </a:p>
          <a:p>
            <a:endParaRPr lang="nl-NL" altLang="nl-NL" dirty="0" smtClean="0"/>
          </a:p>
          <a:p>
            <a:pPr marL="0" indent="0"/>
            <a:r>
              <a:rPr lang="nl-NL" altLang="nl-NL" dirty="0" smtClean="0"/>
              <a:t>Kenmerken: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Verkorting van de doorlooptijd, bezien vanuit het perspectief van de klant.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Vooral bedoeld voor </a:t>
            </a:r>
            <a:r>
              <a:rPr lang="nl-NL" altLang="nl-NL" dirty="0"/>
              <a:t>organisaties met een hoge productmix en een </a:t>
            </a:r>
            <a:r>
              <a:rPr lang="nl-NL" altLang="nl-NL" dirty="0" smtClean="0"/>
              <a:t>laag volume </a:t>
            </a:r>
            <a:r>
              <a:rPr lang="nl-NL" altLang="nl-NL" dirty="0"/>
              <a:t>(maatwerkproducten</a:t>
            </a:r>
            <a:r>
              <a:rPr lang="nl-NL" altLang="nl-NL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/>
              <a:t>De methode vraagt een </a:t>
            </a:r>
            <a:r>
              <a:rPr lang="nl-NL" altLang="nl-NL" dirty="0" err="1" smtClean="0"/>
              <a:t>organisatiebrede</a:t>
            </a:r>
            <a:r>
              <a:rPr lang="nl-NL" altLang="nl-NL" dirty="0" smtClean="0"/>
              <a:t> implementatie.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Productie inrichten in productiecellen in plaats van productielijn.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Resultaatverantwoordelijke </a:t>
            </a:r>
            <a:r>
              <a:rPr lang="nl-NL" altLang="nl-NL" dirty="0"/>
              <a:t>en zelfstandige </a:t>
            </a:r>
            <a:r>
              <a:rPr lang="nl-NL" altLang="nl-NL" dirty="0" smtClean="0"/>
              <a:t>teams.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Multi-inzetbare teams en machines (grote flexibiliteit).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Combinatie van verschillende methoden (</a:t>
            </a:r>
            <a:r>
              <a:rPr lang="nl-NL" altLang="nl-NL" dirty="0" err="1" smtClean="0"/>
              <a:t>ToC</a:t>
            </a:r>
            <a:r>
              <a:rPr lang="nl-NL" altLang="nl-NL" dirty="0" smtClean="0"/>
              <a:t>, TPM,  Six Sigma, </a:t>
            </a:r>
            <a:r>
              <a:rPr lang="nl-NL" altLang="nl-NL" dirty="0" err="1" smtClean="0"/>
              <a:t>Lean</a:t>
            </a:r>
            <a:r>
              <a:rPr lang="nl-NL" altLang="nl-NL" dirty="0" smtClean="0"/>
              <a:t> Management)</a:t>
            </a:r>
          </a:p>
        </p:txBody>
      </p:sp>
    </p:spTree>
    <p:extLst>
      <p:ext uri="{BB962C8B-B14F-4D97-AF65-F5344CB8AC3E}">
        <p14:creationId xmlns:p14="http://schemas.microsoft.com/office/powerpoint/2010/main" val="76362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Integrale verbetermethoden</a:t>
            </a:r>
          </a:p>
          <a:p>
            <a:endParaRPr lang="nl-NL" altLang="nl-NL" dirty="0" smtClean="0"/>
          </a:p>
          <a:p>
            <a:pPr marL="0" indent="0"/>
            <a:r>
              <a:rPr lang="nl-NL" altLang="nl-NL" dirty="0" smtClean="0"/>
              <a:t>Integrale verbetermethoden: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Systeemtheorie;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Business </a:t>
            </a:r>
            <a:r>
              <a:rPr lang="nl-NL" altLang="nl-NL" dirty="0" err="1"/>
              <a:t>Process</a:t>
            </a:r>
            <a:r>
              <a:rPr lang="nl-NL" altLang="nl-NL" dirty="0"/>
              <a:t> </a:t>
            </a:r>
            <a:r>
              <a:rPr lang="nl-NL" altLang="nl-NL" dirty="0" smtClean="0"/>
              <a:t>Management;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Total </a:t>
            </a:r>
            <a:r>
              <a:rPr lang="nl-NL" altLang="nl-NL" dirty="0" err="1"/>
              <a:t>Quality</a:t>
            </a:r>
            <a:r>
              <a:rPr lang="nl-NL" altLang="nl-NL" dirty="0"/>
              <a:t> </a:t>
            </a:r>
            <a:r>
              <a:rPr lang="nl-NL" altLang="nl-NL" dirty="0" smtClean="0"/>
              <a:t>Management;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Kwaliteitssysteem;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Benchmarking.</a:t>
            </a:r>
          </a:p>
        </p:txBody>
      </p:sp>
    </p:spTree>
    <p:extLst>
      <p:ext uri="{BB962C8B-B14F-4D97-AF65-F5344CB8AC3E}">
        <p14:creationId xmlns:p14="http://schemas.microsoft.com/office/powerpoint/2010/main" val="8511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Systeemtheorie</a:t>
            </a:r>
          </a:p>
          <a:p>
            <a:endParaRPr lang="nl-NL" altLang="nl-NL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6362855" cy="3902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63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Systeemhiërarchie van </a:t>
            </a:r>
            <a:r>
              <a:rPr lang="nl-NL" altLang="nl-NL" b="1" dirty="0" err="1" smtClean="0"/>
              <a:t>Boulding</a:t>
            </a:r>
            <a:endParaRPr lang="nl-NL" altLang="nl-NL" b="1" dirty="0" smtClean="0"/>
          </a:p>
          <a:p>
            <a:endParaRPr lang="nl-NL" altLang="nl-NL" dirty="0" smtClean="0"/>
          </a:p>
          <a:p>
            <a:r>
              <a:rPr lang="nl-NL" altLang="nl-NL" dirty="0" smtClean="0"/>
              <a:t>Negen niveaus: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de statische structuur, het raamwerk, ofwel de procesarchitectuur;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het meest eenvoudige dynamische systeem: de activiteiten;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de processen die uw organisatie helpen haar doel te bereiken;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het regelsysteem waarmee u de processen bestuurt;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een deel van de organisatie waarbinnen zich de </a:t>
            </a:r>
            <a:r>
              <a:rPr lang="nl-NL" altLang="nl-NL" dirty="0" smtClean="0"/>
              <a:t>processen afspelen</a:t>
            </a:r>
            <a:r>
              <a:rPr lang="nl-NL" altLang="nl-NL" dirty="0"/>
              <a:t>, in interactie met andere afdelingen;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de organisatie waarbinnen zich de processen afspelen, </a:t>
            </a:r>
            <a:r>
              <a:rPr lang="nl-NL" altLang="nl-NL" dirty="0" smtClean="0"/>
              <a:t>in interactie </a:t>
            </a:r>
            <a:r>
              <a:rPr lang="nl-NL" altLang="nl-NL" dirty="0"/>
              <a:t>met de omgeving;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de verzameling van bedrijven en instellingen, waarin </a:t>
            </a:r>
            <a:r>
              <a:rPr lang="nl-NL" altLang="nl-NL" dirty="0" smtClean="0"/>
              <a:t>uw organisatie </a:t>
            </a:r>
            <a:r>
              <a:rPr lang="nl-NL" altLang="nl-NL" dirty="0"/>
              <a:t>zich beweegt;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de maatschappij;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niveau van het ‘allesomvattende’.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256522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Business </a:t>
            </a:r>
            <a:r>
              <a:rPr lang="nl-NL" altLang="nl-NL" b="1" dirty="0" err="1" smtClean="0"/>
              <a:t>Process</a:t>
            </a:r>
            <a:r>
              <a:rPr lang="nl-NL" altLang="nl-NL" b="1" dirty="0" smtClean="0"/>
              <a:t> Management</a:t>
            </a:r>
          </a:p>
          <a:p>
            <a:endParaRPr lang="nl-NL" alt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Processen beschrijven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Processen besturen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Processen analyseren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Processen verbeteren</a:t>
            </a:r>
          </a:p>
        </p:txBody>
      </p:sp>
    </p:spTree>
    <p:extLst>
      <p:ext uri="{BB962C8B-B14F-4D97-AF65-F5344CB8AC3E}">
        <p14:creationId xmlns:p14="http://schemas.microsoft.com/office/powerpoint/2010/main" val="7370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Total </a:t>
            </a:r>
            <a:r>
              <a:rPr lang="nl-NL" altLang="nl-NL" b="1" dirty="0" err="1" smtClean="0"/>
              <a:t>Quality</a:t>
            </a:r>
            <a:r>
              <a:rPr lang="nl-NL" altLang="nl-NL" b="1" dirty="0" smtClean="0"/>
              <a:t> Management</a:t>
            </a:r>
          </a:p>
          <a:p>
            <a:endParaRPr lang="nl-NL" altLang="nl-NL" dirty="0" smtClean="0"/>
          </a:p>
          <a:p>
            <a:pPr marL="0" indent="0"/>
            <a:r>
              <a:rPr lang="nl-NL" altLang="nl-NL" dirty="0" smtClean="0"/>
              <a:t>Vijf terugkerende elementen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de </a:t>
            </a:r>
            <a:r>
              <a:rPr lang="nl-NL" altLang="nl-NL" dirty="0"/>
              <a:t>klant staat centraal;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er </a:t>
            </a:r>
            <a:r>
              <a:rPr lang="nl-NL" altLang="nl-NL" dirty="0"/>
              <a:t>is sprake van een continue verbetering van de kwaliteit;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de </a:t>
            </a:r>
            <a:r>
              <a:rPr lang="nl-NL" altLang="nl-NL" dirty="0"/>
              <a:t>gehele organisatie is betrokken;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kwaliteitssystemen </a:t>
            </a:r>
            <a:r>
              <a:rPr lang="nl-NL" altLang="nl-NL" dirty="0"/>
              <a:t>en -instrumenten ondersteunen de aanpak;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processen </a:t>
            </a:r>
            <a:r>
              <a:rPr lang="nl-NL" altLang="nl-NL" dirty="0"/>
              <a:t>vormen de basis van de verbeteringen.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25515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Kwaliteitssysteem</a:t>
            </a:r>
          </a:p>
          <a:p>
            <a:endParaRPr lang="nl-NL" altLang="nl-NL" dirty="0" smtClean="0"/>
          </a:p>
          <a:p>
            <a:pPr marL="0" indent="0"/>
            <a:r>
              <a:rPr lang="nl-NL" altLang="nl-NL" dirty="0" smtClean="0"/>
              <a:t>Verschillende soorten kwaliteitssystemen, soms branche-afhankelijk (HKZ, NVAO), soms generiek (INK-model, ISO 9001). Allen met </a:t>
            </a:r>
            <a:r>
              <a:rPr lang="nl-NL" altLang="nl-NL" dirty="0" err="1" smtClean="0"/>
              <a:t>organisatiebrede</a:t>
            </a:r>
            <a:r>
              <a:rPr lang="nl-NL" altLang="nl-NL" dirty="0" smtClean="0"/>
              <a:t> aandacht voor kwaliteit. Kwaliteitsprincipes ISO 9001: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klantgerichtheid;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leiderschap;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betrokkenheid medewerkers;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procesbenadering;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systeembenadering </a:t>
            </a:r>
            <a:r>
              <a:rPr lang="nl-NL" altLang="nl-NL" dirty="0"/>
              <a:t>van </a:t>
            </a:r>
            <a:r>
              <a:rPr lang="nl-NL" altLang="nl-NL" dirty="0" smtClean="0"/>
              <a:t>management;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continue verbetering;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besluitvorming </a:t>
            </a:r>
            <a:r>
              <a:rPr lang="nl-NL" altLang="nl-NL" dirty="0"/>
              <a:t>op basis van </a:t>
            </a:r>
            <a:r>
              <a:rPr lang="nl-NL" altLang="nl-NL" dirty="0" smtClean="0"/>
              <a:t>feiten;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win-winrelaties </a:t>
            </a:r>
            <a:r>
              <a:rPr lang="nl-NL" altLang="nl-NL" dirty="0"/>
              <a:t>met </a:t>
            </a:r>
            <a:r>
              <a:rPr lang="nl-NL" altLang="nl-NL" dirty="0" smtClean="0"/>
              <a:t>leveranciers.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28656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Benchmarking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Uitgangspunten </a:t>
            </a:r>
            <a:r>
              <a:rPr lang="nl-NL" altLang="nl-NL" dirty="0" err="1" smtClean="0"/>
              <a:t>mbt</a:t>
            </a:r>
            <a:r>
              <a:rPr lang="nl-NL" altLang="nl-NL" dirty="0" smtClean="0"/>
              <a:t> benchmarking: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/>
              <a:t>Benchmarking is het vergelijken van uw prestaties met (vergelijkbare) anderen</a:t>
            </a:r>
            <a:r>
              <a:rPr lang="nl-NL" altLang="nl-NL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Benchmarking </a:t>
            </a:r>
            <a:r>
              <a:rPr lang="nl-NL" altLang="nl-NL" dirty="0"/>
              <a:t>helpt </a:t>
            </a:r>
            <a:r>
              <a:rPr lang="nl-NL" altLang="nl-NL" dirty="0" smtClean="0"/>
              <a:t>u in </a:t>
            </a:r>
            <a:r>
              <a:rPr lang="nl-NL" altLang="nl-NL" dirty="0"/>
              <a:t>het neerzetten van een maat van ‘haalbare perfectie</a:t>
            </a:r>
            <a:r>
              <a:rPr lang="nl-NL" altLang="nl-NL" dirty="0" smtClean="0"/>
              <a:t>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Benchmarking creëert een </a:t>
            </a:r>
            <a:r>
              <a:rPr lang="nl-NL" altLang="nl-NL" dirty="0"/>
              <a:t>sfeer van </a:t>
            </a:r>
            <a:r>
              <a:rPr lang="nl-NL" altLang="nl-NL" dirty="0" smtClean="0"/>
              <a:t>competitie.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Benchmarking kan </a:t>
            </a:r>
            <a:r>
              <a:rPr lang="nl-NL" altLang="nl-NL" dirty="0"/>
              <a:t>motiverend werken voor alle medewerkers in </a:t>
            </a:r>
            <a:r>
              <a:rPr lang="nl-NL" altLang="nl-NL" dirty="0" smtClean="0"/>
              <a:t>de organisatie.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Niet alleen de output, maar ook de processen </a:t>
            </a:r>
            <a:r>
              <a:rPr lang="nl-NL" altLang="nl-NL" dirty="0" err="1" smtClean="0"/>
              <a:t>benchmarken</a:t>
            </a:r>
            <a:r>
              <a:rPr lang="nl-NL" altLang="nl-NL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Concurrentie speelt geen</a:t>
            </a:r>
            <a:r>
              <a:rPr lang="nl-NL" altLang="nl-NL" dirty="0"/>
              <a:t>, of in elk geval een </a:t>
            </a:r>
            <a:r>
              <a:rPr lang="nl-NL" altLang="nl-NL" dirty="0" smtClean="0"/>
              <a:t>sterk ondergeschikte</a:t>
            </a:r>
            <a:r>
              <a:rPr lang="nl-NL" altLang="nl-NL" dirty="0"/>
              <a:t>, </a:t>
            </a:r>
            <a:r>
              <a:rPr lang="nl-NL" altLang="nl-NL" dirty="0" smtClean="0"/>
              <a:t>rol.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Benchmarking binnen de organisatie (locaties) of tussen organisaties.</a:t>
            </a:r>
          </a:p>
        </p:txBody>
      </p:sp>
    </p:spTree>
    <p:extLst>
      <p:ext uri="{BB962C8B-B14F-4D97-AF65-F5344CB8AC3E}">
        <p14:creationId xmlns:p14="http://schemas.microsoft.com/office/powerpoint/2010/main" val="11675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Aspecten die een rol spelen bij het verbeteren van </a:t>
            </a:r>
            <a:r>
              <a:rPr lang="nl-NL" altLang="nl-NL" b="1" dirty="0"/>
              <a:t>processen</a:t>
            </a:r>
          </a:p>
          <a:p>
            <a:endParaRPr lang="nl-NL" altLang="nl-NL" dirty="0"/>
          </a:p>
          <a:p>
            <a:r>
              <a:rPr lang="nl-NL" altLang="nl-NL" dirty="0" smtClean="0"/>
              <a:t>Aspecten</a:t>
            </a:r>
            <a:r>
              <a:rPr lang="nl-NL" altLang="nl-NL" dirty="0"/>
              <a:t>:</a:t>
            </a:r>
          </a:p>
          <a:p>
            <a:pPr>
              <a:buFontTx/>
              <a:buChar char="•"/>
            </a:pPr>
            <a:r>
              <a:rPr lang="nl-NL" altLang="nl-NL" dirty="0" smtClean="0"/>
              <a:t>stapsgewijze </a:t>
            </a:r>
            <a:r>
              <a:rPr lang="nl-NL" altLang="nl-NL" dirty="0"/>
              <a:t>versus sprongsgewijze </a:t>
            </a:r>
            <a:r>
              <a:rPr lang="nl-NL" altLang="nl-NL" dirty="0" smtClean="0"/>
              <a:t>verbeteringen;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systeemtechnisch </a:t>
            </a:r>
            <a:r>
              <a:rPr lang="nl-NL" altLang="nl-NL" dirty="0"/>
              <a:t>versus sociaal-dynamisch </a:t>
            </a:r>
            <a:r>
              <a:rPr lang="nl-NL" altLang="nl-NL" dirty="0" smtClean="0"/>
              <a:t>verbeteren;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het </a:t>
            </a:r>
            <a:r>
              <a:rPr lang="nl-NL" altLang="nl-NL" dirty="0"/>
              <a:t>verbeteren zelf is ook een </a:t>
            </a:r>
            <a:r>
              <a:rPr lang="nl-NL" altLang="nl-NL" dirty="0" smtClean="0"/>
              <a:t>PDCA-cyclus;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intern </a:t>
            </a:r>
            <a:r>
              <a:rPr lang="nl-NL" altLang="nl-NL" dirty="0"/>
              <a:t>versus extern motief voor </a:t>
            </a:r>
            <a:r>
              <a:rPr lang="nl-NL" altLang="nl-NL" dirty="0" smtClean="0"/>
              <a:t>verbeteringen;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objectieve </a:t>
            </a:r>
            <a:r>
              <a:rPr lang="nl-NL" altLang="nl-NL" dirty="0"/>
              <a:t>versus subjectie </a:t>
            </a:r>
            <a:r>
              <a:rPr lang="nl-NL" altLang="nl-NL" dirty="0" smtClean="0"/>
              <a:t>meetinformatie;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oplossing </a:t>
            </a:r>
            <a:r>
              <a:rPr lang="nl-NL" altLang="nl-NL" dirty="0"/>
              <a:t>versus </a:t>
            </a:r>
            <a:r>
              <a:rPr lang="nl-NL" altLang="nl-NL" dirty="0" smtClean="0"/>
              <a:t>symptoombestrijding;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visualiseren </a:t>
            </a:r>
            <a:r>
              <a:rPr lang="nl-NL" altLang="nl-NL" dirty="0"/>
              <a:t>van de </a:t>
            </a:r>
            <a:r>
              <a:rPr lang="nl-NL" altLang="nl-NL" dirty="0" smtClean="0"/>
              <a:t>verbeteringen;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theoretisch </a:t>
            </a:r>
            <a:r>
              <a:rPr lang="nl-NL" altLang="nl-NL" dirty="0"/>
              <a:t>versus realistisch haalbare </a:t>
            </a:r>
            <a:r>
              <a:rPr lang="nl-NL" altLang="nl-NL" dirty="0" smtClean="0"/>
              <a:t>streefwaarde;</a:t>
            </a:r>
            <a:endParaRPr lang="nl-NL" altLang="nl-NL" dirty="0"/>
          </a:p>
          <a:p>
            <a:pPr>
              <a:buFontTx/>
              <a:buChar char="•"/>
            </a:pPr>
            <a:r>
              <a:rPr lang="nl-NL" altLang="nl-NL" dirty="0" smtClean="0"/>
              <a:t>ongewenste neveneffecten.</a:t>
            </a:r>
            <a:endParaRPr lang="nl-NL" altLang="nl-N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44824"/>
            <a:ext cx="2361706" cy="1485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Business </a:t>
            </a:r>
            <a:r>
              <a:rPr lang="nl-NL" altLang="nl-NL" b="1" dirty="0" err="1" smtClean="0"/>
              <a:t>Process</a:t>
            </a:r>
            <a:r>
              <a:rPr lang="nl-NL" altLang="nl-NL" b="1" dirty="0" smtClean="0"/>
              <a:t> </a:t>
            </a:r>
            <a:r>
              <a:rPr lang="nl-NL" altLang="nl-NL" b="1" dirty="0" err="1" smtClean="0"/>
              <a:t>Reengineering</a:t>
            </a:r>
            <a:endParaRPr lang="nl-NL" altLang="nl-NL" b="1" dirty="0" smtClean="0"/>
          </a:p>
          <a:p>
            <a:endParaRPr lang="nl-NL" altLang="nl-NL" dirty="0" smtClean="0"/>
          </a:p>
          <a:p>
            <a:r>
              <a:rPr lang="nl-NL" altLang="nl-NL" dirty="0" smtClean="0"/>
              <a:t>Zeven principes: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/>
              <a:t>Organiseer het proces rondom de output</a:t>
            </a:r>
            <a:r>
              <a:rPr lang="nl-NL" altLang="nl-N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Laat </a:t>
            </a:r>
            <a:r>
              <a:rPr lang="nl-NL" altLang="nl-NL" dirty="0"/>
              <a:t>degene die de output van een proces gebruiken, het proces zelf uitvoeren</a:t>
            </a:r>
            <a:r>
              <a:rPr lang="nl-NL" altLang="nl-N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Integreer </a:t>
            </a:r>
            <a:r>
              <a:rPr lang="nl-NL" altLang="nl-NL" dirty="0"/>
              <a:t>de informatieanalyse in het proces waar de informatie wordt gegenereerd</a:t>
            </a:r>
            <a:r>
              <a:rPr lang="nl-NL" altLang="nl-N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Behandel </a:t>
            </a:r>
            <a:r>
              <a:rPr lang="nl-NL" altLang="nl-NL" dirty="0"/>
              <a:t>gedecentraliseerde activiteiten alsof ze zijn gecentraliseerd</a:t>
            </a:r>
            <a:r>
              <a:rPr lang="nl-NL" altLang="nl-N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Coördineer </a:t>
            </a:r>
            <a:r>
              <a:rPr lang="nl-NL" altLang="nl-NL" dirty="0"/>
              <a:t>parallelle processen in plaats van ze te integreren</a:t>
            </a:r>
            <a:r>
              <a:rPr lang="nl-NL" altLang="nl-N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Leg </a:t>
            </a:r>
            <a:r>
              <a:rPr lang="nl-NL" altLang="nl-NL" dirty="0"/>
              <a:t>de besluitvorming en de borging in het proces</a:t>
            </a:r>
            <a:r>
              <a:rPr lang="nl-NL" altLang="nl-N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Verzamel </a:t>
            </a:r>
            <a:r>
              <a:rPr lang="nl-NL" altLang="nl-NL" dirty="0"/>
              <a:t>informatie slechts één keer en alleen bij de bron.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0772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Innovatie</a:t>
            </a:r>
          </a:p>
          <a:p>
            <a:endParaRPr lang="nl-NL" alt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 smtClean="0"/>
              <a:t>Proces innovatie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 smtClean="0"/>
              <a:t>Product innovatie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 smtClean="0"/>
              <a:t>Organisatie innovatie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 smtClean="0"/>
              <a:t>Open en gesloten innovatie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 smtClean="0"/>
              <a:t>Keteninnovatie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 smtClean="0"/>
              <a:t>Maatschappelijke innovatie</a:t>
            </a:r>
          </a:p>
        </p:txBody>
      </p:sp>
    </p:spTree>
    <p:extLst>
      <p:ext uri="{BB962C8B-B14F-4D97-AF65-F5344CB8AC3E}">
        <p14:creationId xmlns:p14="http://schemas.microsoft.com/office/powerpoint/2010/main" val="10826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Systeemtechnisch versus sociaal-dynamisch verbeteren</a:t>
            </a:r>
            <a:endParaRPr lang="nl-NL" altLang="nl-NL" b="1" dirty="0"/>
          </a:p>
          <a:p>
            <a:endParaRPr lang="nl-NL" altLang="nl-NL" dirty="0"/>
          </a:p>
          <a:p>
            <a:pPr marL="0" indent="0"/>
            <a:r>
              <a:rPr lang="nl-NL" altLang="nl-NL" dirty="0" smtClean="0"/>
              <a:t>Systeemtechnisch verbeteren: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Instrumentele benadering.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Geplande verandering.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Top-down, geïnitieerd door </a:t>
            </a:r>
            <a:r>
              <a:rPr lang="nl-NL" altLang="nl-NL" dirty="0"/>
              <a:t>het management of deskundige procesverbeteraars</a:t>
            </a:r>
            <a:r>
              <a:rPr lang="nl-NL" altLang="nl-NL" dirty="0" smtClean="0"/>
              <a:t>.</a:t>
            </a:r>
            <a:endParaRPr lang="nl-NL" altLang="nl-NL" dirty="0"/>
          </a:p>
          <a:p>
            <a:pPr>
              <a:buFontTx/>
              <a:buChar char="•"/>
            </a:pPr>
            <a:endParaRPr lang="nl-NL" altLang="nl-NL" dirty="0"/>
          </a:p>
          <a:p>
            <a:r>
              <a:rPr lang="nl-NL" altLang="nl-NL" dirty="0" smtClean="0"/>
              <a:t>Sociaal-dynamisch verbeteren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Meer </a:t>
            </a:r>
            <a:r>
              <a:rPr lang="nl-NL" altLang="nl-NL" dirty="0"/>
              <a:t>aandacht voor het menselijk handelen </a:t>
            </a:r>
            <a:r>
              <a:rPr lang="nl-NL" altLang="nl-NL" dirty="0" smtClean="0"/>
              <a:t>van het verbeterproces.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Stimuleren van medewerkers.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Omgaan </a:t>
            </a:r>
            <a:r>
              <a:rPr lang="nl-NL" altLang="nl-NL" dirty="0"/>
              <a:t>met </a:t>
            </a:r>
            <a:r>
              <a:rPr lang="nl-NL" altLang="nl-NL" dirty="0" smtClean="0"/>
              <a:t>weerstand, leiderschapsstijl.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Bottom-up</a:t>
            </a:r>
            <a:r>
              <a:rPr lang="nl-NL" altLang="nl-NL" dirty="0"/>
              <a:t>; procesverbeteringen komen tot stand omdat medewerkers </a:t>
            </a:r>
            <a:r>
              <a:rPr lang="nl-NL" altLang="nl-NL" dirty="0" smtClean="0"/>
              <a:t>zelf intrinsiek </a:t>
            </a:r>
            <a:r>
              <a:rPr lang="nl-NL" altLang="nl-NL" dirty="0"/>
              <a:t>gemotiveerd zijn om verbeteringen te realiseren.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Ongewenste neveneffecten van prestatiemanagement</a:t>
            </a:r>
            <a:endParaRPr lang="nl-NL" altLang="nl-N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Strategisch </a:t>
            </a:r>
            <a:r>
              <a:rPr lang="nl-NL" altLang="nl-NL" dirty="0"/>
              <a:t>gedrag: er wordt alleen aandacht besteed aan het realiseren </a:t>
            </a:r>
            <a:r>
              <a:rPr lang="nl-NL" altLang="nl-NL" dirty="0" smtClean="0"/>
              <a:t>van de </a:t>
            </a:r>
            <a:r>
              <a:rPr lang="nl-NL" altLang="nl-NL" dirty="0"/>
              <a:t>streefwaarde. Het achterliggende doel is niet meer in </a:t>
            </a:r>
            <a:r>
              <a:rPr lang="nl-NL" altLang="nl-NL" dirty="0" smtClean="0"/>
              <a:t>beeld.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Versterking </a:t>
            </a:r>
            <a:r>
              <a:rPr lang="nl-NL" altLang="nl-NL" dirty="0"/>
              <a:t>interne bureaucratie: iedereen is bezig met het maken van </a:t>
            </a:r>
            <a:r>
              <a:rPr lang="nl-NL" altLang="nl-NL" dirty="0" smtClean="0"/>
              <a:t>lijstjes en </a:t>
            </a:r>
            <a:r>
              <a:rPr lang="nl-NL" altLang="nl-NL" dirty="0"/>
              <a:t>het afleggen van verantwoording. Aan het échte werk komt men niet </a:t>
            </a:r>
            <a:r>
              <a:rPr lang="nl-NL" altLang="nl-NL" dirty="0" smtClean="0"/>
              <a:t>meer toe</a:t>
            </a:r>
            <a:r>
              <a:rPr lang="nl-NL" altLang="nl-NL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Verhindering </a:t>
            </a:r>
            <a:r>
              <a:rPr lang="nl-NL" altLang="nl-NL" dirty="0"/>
              <a:t>innovatie: indicatoren richten zich op verbetering van </a:t>
            </a:r>
            <a:r>
              <a:rPr lang="nl-NL" altLang="nl-NL" dirty="0" smtClean="0"/>
              <a:t>het bestaande</a:t>
            </a:r>
            <a:r>
              <a:rPr lang="nl-NL" altLang="nl-NL" dirty="0"/>
              <a:t>. Realisatie van iets nieuws wordt niet beoordeeld en </a:t>
            </a:r>
            <a:r>
              <a:rPr lang="nl-NL" altLang="nl-NL" dirty="0" smtClean="0"/>
              <a:t>verwaarloosd</a:t>
            </a:r>
            <a:r>
              <a:rPr lang="nl-NL" altLang="nl-NL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Blokkeren </a:t>
            </a:r>
            <a:r>
              <a:rPr lang="nl-NL" altLang="nl-NL" dirty="0"/>
              <a:t>ambities: medewerkers gaan voor de snelle resultaten. </a:t>
            </a:r>
            <a:r>
              <a:rPr lang="nl-NL" altLang="nl-NL" dirty="0" smtClean="0"/>
              <a:t>Moeilijkere casussen </a:t>
            </a:r>
            <a:r>
              <a:rPr lang="nl-NL" altLang="nl-NL" dirty="0"/>
              <a:t>worden niet </a:t>
            </a:r>
            <a:r>
              <a:rPr lang="nl-NL" altLang="nl-NL" dirty="0" smtClean="0"/>
              <a:t>opgepakt.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Verdrijven </a:t>
            </a:r>
            <a:r>
              <a:rPr lang="nl-NL" altLang="nl-NL" dirty="0"/>
              <a:t>professionaliteit: de nadruk ligt op kwantiteit in plaats van op kwaliteit.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Verdrijven </a:t>
            </a:r>
            <a:r>
              <a:rPr lang="nl-NL" altLang="nl-NL" dirty="0"/>
              <a:t>diversiteit: producten en diensten die niet goed scoren, </a:t>
            </a:r>
            <a:r>
              <a:rPr lang="nl-NL" altLang="nl-NL" dirty="0" smtClean="0"/>
              <a:t>worden niet </a:t>
            </a:r>
            <a:r>
              <a:rPr lang="nl-NL" altLang="nl-NL" dirty="0"/>
              <a:t>meer geleverd, ook al zijn ze wellicht maatschappelijk zeer relevant.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Bestraffen </a:t>
            </a:r>
            <a:r>
              <a:rPr lang="nl-NL" altLang="nl-NL" dirty="0"/>
              <a:t>goede prestaties: het budget van het volgende jaar wordt </a:t>
            </a:r>
            <a:r>
              <a:rPr lang="nl-NL" altLang="nl-NL" dirty="0" smtClean="0"/>
              <a:t>gekort als </a:t>
            </a:r>
            <a:r>
              <a:rPr lang="nl-NL" altLang="nl-NL" dirty="0"/>
              <a:t>de afdeling in staat blijkt te zijn binnen het budget te blijven.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Samenwerking </a:t>
            </a:r>
            <a:r>
              <a:rPr lang="nl-NL" altLang="nl-NL" dirty="0"/>
              <a:t>tegengaan: prestatiemanagement nodigt uit tot </a:t>
            </a:r>
            <a:r>
              <a:rPr lang="nl-NL" altLang="nl-NL" dirty="0" smtClean="0"/>
              <a:t>concurrentie (de </a:t>
            </a:r>
            <a:r>
              <a:rPr lang="nl-NL" altLang="nl-NL" dirty="0"/>
              <a:t>beste willen zijn) in plaats van samen met partners het beste </a:t>
            </a:r>
            <a:r>
              <a:rPr lang="nl-NL" altLang="nl-NL" dirty="0" smtClean="0"/>
              <a:t>resultaat behalen</a:t>
            </a:r>
            <a:r>
              <a:rPr lang="nl-NL" altLang="nl-NL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Specifieke verbetermethoden</a:t>
            </a:r>
            <a:endParaRPr lang="nl-NL" altLang="nl-NL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63775"/>
            <a:ext cx="79152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52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smtClean="0"/>
              <a:t>Six Sigma</a:t>
            </a:r>
          </a:p>
          <a:p>
            <a:r>
              <a:rPr lang="nl-NL" altLang="nl-NL" dirty="0" smtClean="0"/>
              <a:t>Vermijden van verklaarbare én toevallige variatie</a:t>
            </a:r>
          </a:p>
          <a:p>
            <a:r>
              <a:rPr lang="nl-NL" altLang="nl-NL" dirty="0" smtClean="0"/>
              <a:t>1 x σ: 68,2%</a:t>
            </a:r>
          </a:p>
          <a:p>
            <a:r>
              <a:rPr lang="nl-NL" altLang="nl-NL" dirty="0" smtClean="0"/>
              <a:t>3 x </a:t>
            </a:r>
            <a:r>
              <a:rPr lang="nl-NL" altLang="nl-NL" dirty="0"/>
              <a:t>σ: </a:t>
            </a:r>
            <a:r>
              <a:rPr lang="nl-NL" altLang="nl-NL" dirty="0" smtClean="0"/>
              <a:t>99,7%</a:t>
            </a:r>
          </a:p>
          <a:p>
            <a:r>
              <a:rPr lang="nl-NL" altLang="nl-NL" dirty="0" smtClean="0"/>
              <a:t>6 </a:t>
            </a:r>
            <a:r>
              <a:rPr lang="nl-NL" altLang="nl-NL" dirty="0"/>
              <a:t>x σ: </a:t>
            </a:r>
            <a:r>
              <a:rPr lang="nl-NL" altLang="nl-NL" dirty="0" smtClean="0"/>
              <a:t>99,9997%</a:t>
            </a:r>
          </a:p>
          <a:p>
            <a:endParaRPr lang="nl-NL" altLang="nl-NL" dirty="0"/>
          </a:p>
          <a:p>
            <a:endParaRPr lang="nl-NL" altLang="nl-NL" dirty="0" smtClean="0"/>
          </a:p>
          <a:p>
            <a:endParaRPr lang="nl-NL" altLang="nl-NL" dirty="0"/>
          </a:p>
          <a:p>
            <a:endParaRPr lang="nl-NL" altLang="nl-NL" dirty="0" smtClean="0"/>
          </a:p>
          <a:p>
            <a:endParaRPr lang="nl-NL" altLang="nl-NL" dirty="0"/>
          </a:p>
          <a:p>
            <a:r>
              <a:rPr lang="nl-NL" altLang="nl-NL" dirty="0" smtClean="0"/>
              <a:t>Aanpak:</a:t>
            </a:r>
          </a:p>
          <a:p>
            <a:r>
              <a:rPr lang="nl-NL" altLang="nl-NL" dirty="0" smtClean="0"/>
              <a:t>D	: </a:t>
            </a:r>
            <a:r>
              <a:rPr lang="nl-NL" altLang="nl-NL" dirty="0" err="1" smtClean="0"/>
              <a:t>Define</a:t>
            </a:r>
            <a:endParaRPr lang="nl-NL" altLang="nl-NL" dirty="0" smtClean="0"/>
          </a:p>
          <a:p>
            <a:r>
              <a:rPr lang="nl-NL" altLang="nl-NL" dirty="0" smtClean="0"/>
              <a:t>M	: </a:t>
            </a:r>
            <a:r>
              <a:rPr lang="nl-NL" altLang="nl-NL" dirty="0" err="1" smtClean="0"/>
              <a:t>Measure</a:t>
            </a:r>
            <a:endParaRPr lang="nl-NL" altLang="nl-NL" dirty="0" smtClean="0"/>
          </a:p>
          <a:p>
            <a:r>
              <a:rPr lang="nl-NL" altLang="nl-NL" dirty="0" smtClean="0"/>
              <a:t>A	: </a:t>
            </a:r>
            <a:r>
              <a:rPr lang="nl-NL" altLang="nl-NL" dirty="0" err="1" smtClean="0"/>
              <a:t>Analyze</a:t>
            </a:r>
            <a:endParaRPr lang="nl-NL" altLang="nl-NL" dirty="0" smtClean="0"/>
          </a:p>
          <a:p>
            <a:r>
              <a:rPr lang="nl-NL" altLang="nl-NL" dirty="0" smtClean="0"/>
              <a:t>I	: </a:t>
            </a:r>
            <a:r>
              <a:rPr lang="nl-NL" altLang="nl-NL" dirty="0" err="1" smtClean="0"/>
              <a:t>Improve</a:t>
            </a:r>
            <a:endParaRPr lang="nl-NL" altLang="nl-NL" dirty="0" smtClean="0"/>
          </a:p>
          <a:p>
            <a:r>
              <a:rPr lang="nl-NL" altLang="nl-NL" dirty="0" smtClean="0"/>
              <a:t>C	: Control</a:t>
            </a:r>
            <a:endParaRPr lang="nl-NL" altLang="nl-N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674" y="2095964"/>
            <a:ext cx="4698452" cy="2353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416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err="1" smtClean="0"/>
              <a:t>Lean</a:t>
            </a:r>
            <a:r>
              <a:rPr lang="nl-NL" altLang="nl-NL" b="1" dirty="0" smtClean="0"/>
              <a:t> Management</a:t>
            </a:r>
          </a:p>
          <a:p>
            <a:endParaRPr lang="nl-NL" altLang="nl-NL" dirty="0" err="1"/>
          </a:p>
          <a:p>
            <a:r>
              <a:rPr lang="nl-NL" altLang="nl-NL" dirty="0" smtClean="0"/>
              <a:t>Aanpak: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Value: Wat </a:t>
            </a:r>
            <a:r>
              <a:rPr lang="nl-NL" altLang="nl-NL" dirty="0"/>
              <a:t>is de rol van waarde in de ogen van de klant?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Value </a:t>
            </a:r>
            <a:r>
              <a:rPr lang="nl-NL" altLang="nl-NL" dirty="0" err="1" smtClean="0"/>
              <a:t>stream</a:t>
            </a:r>
            <a:r>
              <a:rPr lang="nl-NL" altLang="nl-NL" dirty="0" smtClean="0"/>
              <a:t>: Waar </a:t>
            </a:r>
            <a:r>
              <a:rPr lang="nl-NL" altLang="nl-NL" dirty="0"/>
              <a:t>wordt waarde toegevoegd in het proces?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Waste: Zoek </a:t>
            </a:r>
            <a:r>
              <a:rPr lang="nl-NL" altLang="nl-NL" dirty="0"/>
              <a:t>verspillingen in het proces en verwijder ze.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Pull: Trek </a:t>
            </a:r>
            <a:r>
              <a:rPr lang="nl-NL" altLang="nl-NL" dirty="0"/>
              <a:t>de order door het proces.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err="1" smtClean="0"/>
              <a:t>Perfection</a:t>
            </a:r>
            <a:r>
              <a:rPr lang="nl-NL" altLang="nl-NL" dirty="0" smtClean="0"/>
              <a:t>: Zorg </a:t>
            </a:r>
            <a:r>
              <a:rPr lang="nl-NL" altLang="nl-NL" dirty="0"/>
              <a:t>dat de verspillingen niet meer terugkomen</a:t>
            </a:r>
            <a:r>
              <a:rPr lang="nl-NL" altLang="nl-NL" dirty="0" smtClean="0"/>
              <a:t>.</a:t>
            </a:r>
          </a:p>
          <a:p>
            <a:pPr marL="0" indent="0"/>
            <a:endParaRPr lang="nl-NL" altLang="nl-NL" dirty="0" smtClean="0"/>
          </a:p>
          <a:p>
            <a:pPr marL="0" indent="0"/>
            <a:r>
              <a:rPr lang="nl-NL" altLang="nl-NL" dirty="0" smtClean="0"/>
              <a:t>Drie </a:t>
            </a:r>
            <a:r>
              <a:rPr lang="nl-NL" altLang="nl-NL" dirty="0"/>
              <a:t>soorten </a:t>
            </a:r>
            <a:r>
              <a:rPr lang="nl-NL" altLang="nl-NL" dirty="0" smtClean="0"/>
              <a:t>activiteiten: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err="1" smtClean="0"/>
              <a:t>value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adding</a:t>
            </a:r>
            <a:r>
              <a:rPr lang="nl-NL" altLang="nl-NL" dirty="0" smtClean="0"/>
              <a:t>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err="1" smtClean="0"/>
              <a:t>necessary</a:t>
            </a:r>
            <a:r>
              <a:rPr lang="nl-NL" altLang="nl-NL" dirty="0" smtClean="0"/>
              <a:t> </a:t>
            </a:r>
            <a:r>
              <a:rPr lang="nl-NL" altLang="nl-NL" dirty="0"/>
              <a:t>but non-</a:t>
            </a:r>
            <a:r>
              <a:rPr lang="nl-NL" altLang="nl-NL" dirty="0" err="1"/>
              <a:t>value</a:t>
            </a:r>
            <a:r>
              <a:rPr lang="nl-NL" altLang="nl-NL" dirty="0"/>
              <a:t> </a:t>
            </a:r>
            <a:r>
              <a:rPr lang="nl-NL" altLang="nl-NL" dirty="0" err="1" smtClean="0"/>
              <a:t>adding</a:t>
            </a:r>
            <a:r>
              <a:rPr lang="nl-NL" altLang="nl-NL" dirty="0" smtClean="0"/>
              <a:t>;</a:t>
            </a:r>
            <a:endParaRPr lang="nl-NL" alt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nl-NL" dirty="0" smtClean="0"/>
              <a:t>non-</a:t>
            </a:r>
            <a:r>
              <a:rPr lang="nl-NL" altLang="nl-NL" dirty="0" err="1" smtClean="0"/>
              <a:t>value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adding</a:t>
            </a:r>
            <a:r>
              <a:rPr lang="nl-NL" altLang="nl-NL" dirty="0" smtClean="0"/>
              <a:t>.</a:t>
            </a:r>
            <a:endParaRPr lang="nl-NL" altLang="nl-NL" dirty="0"/>
          </a:p>
          <a:p>
            <a:pPr marL="0" indent="0"/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1767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err="1" smtClean="0"/>
              <a:t>Lean</a:t>
            </a:r>
            <a:r>
              <a:rPr lang="nl-NL" altLang="nl-NL" b="1" dirty="0" smtClean="0"/>
              <a:t> Management; verspillingen</a:t>
            </a:r>
          </a:p>
          <a:p>
            <a:endParaRPr lang="nl-NL" altLang="nl-NL" dirty="0" err="1"/>
          </a:p>
          <a:p>
            <a:r>
              <a:rPr lang="nl-NL" altLang="nl-NL" dirty="0" smtClean="0"/>
              <a:t>TIM WOODS: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Transport </a:t>
            </a:r>
            <a:r>
              <a:rPr lang="nl-NL" altLang="nl-NL" dirty="0"/>
              <a:t>(T): onnodig transport van producten;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Inventory </a:t>
            </a:r>
            <a:r>
              <a:rPr lang="nl-NL" altLang="nl-NL" dirty="0"/>
              <a:t>(I): voorraden in zowel input, </a:t>
            </a:r>
            <a:r>
              <a:rPr lang="nl-NL" altLang="nl-NL" dirty="0" err="1"/>
              <a:t>throughput</a:t>
            </a:r>
            <a:r>
              <a:rPr lang="nl-NL" altLang="nl-NL" dirty="0"/>
              <a:t> als output;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Motion </a:t>
            </a:r>
            <a:r>
              <a:rPr lang="nl-NL" altLang="nl-NL" dirty="0"/>
              <a:t>(M): onnodige bewegingen van mensen en middelen;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err="1" smtClean="0"/>
              <a:t>Waiting</a:t>
            </a:r>
            <a:r>
              <a:rPr lang="nl-NL" altLang="nl-NL" dirty="0" smtClean="0"/>
              <a:t> </a:t>
            </a:r>
            <a:r>
              <a:rPr lang="nl-NL" altLang="nl-NL" dirty="0"/>
              <a:t>(W): wachten op producten, mensen en middelen;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Over-processing </a:t>
            </a:r>
            <a:r>
              <a:rPr lang="nl-NL" altLang="nl-NL" dirty="0"/>
              <a:t>(O): overbodige bewerkingen;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Over-</a:t>
            </a:r>
            <a:r>
              <a:rPr lang="nl-NL" altLang="nl-NL" dirty="0" err="1" smtClean="0"/>
              <a:t>production</a:t>
            </a:r>
            <a:r>
              <a:rPr lang="nl-NL" altLang="nl-NL" dirty="0" smtClean="0"/>
              <a:t> </a:t>
            </a:r>
            <a:r>
              <a:rPr lang="nl-NL" altLang="nl-NL" dirty="0"/>
              <a:t>(O): meer produceren dan de klant vraagt;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Defects </a:t>
            </a:r>
            <a:r>
              <a:rPr lang="nl-NL" altLang="nl-NL" dirty="0"/>
              <a:t>(D): afkeur en herstelwerk van producten;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Skills </a:t>
            </a:r>
            <a:r>
              <a:rPr lang="nl-NL" altLang="nl-NL" dirty="0"/>
              <a:t>(S): onbenut talent in de organisatie</a:t>
            </a:r>
            <a:r>
              <a:rPr lang="nl-NL" altLang="nl-N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nl-NL" altLang="nl-NL" dirty="0"/>
          </a:p>
          <a:p>
            <a:pPr marL="0" indent="0"/>
            <a:r>
              <a:rPr lang="nl-NL" altLang="nl-NL" dirty="0" smtClean="0"/>
              <a:t>Diverse instrumenten (welke in hoofdstuk 7 </a:t>
            </a:r>
            <a:r>
              <a:rPr lang="nl-NL" altLang="nl-NL" dirty="0"/>
              <a:t>nader aan bod </a:t>
            </a:r>
            <a:r>
              <a:rPr lang="nl-NL" altLang="nl-NL" dirty="0" smtClean="0"/>
              <a:t>komen) waaronder:</a:t>
            </a:r>
          </a:p>
          <a:p>
            <a:pPr marL="0" indent="0"/>
            <a:r>
              <a:rPr lang="nl-NL" altLang="nl-NL" dirty="0" err="1" smtClean="0"/>
              <a:t>Poka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yoke</a:t>
            </a:r>
            <a:r>
              <a:rPr lang="nl-NL" altLang="nl-NL" dirty="0" smtClean="0"/>
              <a:t>, insteltijdverkorting, </a:t>
            </a:r>
            <a:r>
              <a:rPr lang="nl-NL" altLang="nl-NL" dirty="0" err="1" smtClean="0"/>
              <a:t>lijnbalancering</a:t>
            </a:r>
            <a:r>
              <a:rPr lang="nl-NL" altLang="nl-NL" dirty="0" smtClean="0"/>
              <a:t>, </a:t>
            </a:r>
            <a:r>
              <a:rPr lang="nl-NL" altLang="nl-NL" dirty="0" err="1" smtClean="0"/>
              <a:t>two</a:t>
            </a:r>
            <a:r>
              <a:rPr lang="nl-NL" altLang="nl-NL" dirty="0" smtClean="0"/>
              <a:t> bin, 5S, </a:t>
            </a:r>
            <a:r>
              <a:rPr lang="nl-NL" altLang="nl-NL" dirty="0" err="1" smtClean="0"/>
              <a:t>Andon</a:t>
            </a:r>
            <a:r>
              <a:rPr lang="nl-NL" altLang="nl-NL" dirty="0"/>
              <a:t> </a:t>
            </a:r>
            <a:r>
              <a:rPr lang="nl-NL" altLang="nl-NL" dirty="0" smtClean="0"/>
              <a:t>en A3-systematiek.</a:t>
            </a:r>
          </a:p>
        </p:txBody>
      </p:sp>
    </p:spTree>
    <p:extLst>
      <p:ext uri="{BB962C8B-B14F-4D97-AF65-F5344CB8AC3E}">
        <p14:creationId xmlns:p14="http://schemas.microsoft.com/office/powerpoint/2010/main" val="206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hthoek 1"/>
          <p:cNvSpPr>
            <a:spLocks noChangeArrowheads="1"/>
          </p:cNvSpPr>
          <p:nvPr/>
        </p:nvSpPr>
        <p:spPr bwMode="auto">
          <a:xfrm>
            <a:off x="755649" y="1196975"/>
            <a:ext cx="82089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 err="1" smtClean="0"/>
              <a:t>Theory</a:t>
            </a:r>
            <a:r>
              <a:rPr lang="nl-NL" altLang="nl-NL" b="1" dirty="0" smtClean="0"/>
              <a:t> of </a:t>
            </a:r>
            <a:r>
              <a:rPr lang="nl-NL" altLang="nl-NL" b="1" dirty="0" err="1" smtClean="0"/>
              <a:t>Constraints</a:t>
            </a:r>
            <a:r>
              <a:rPr lang="nl-NL" altLang="nl-NL" b="1" dirty="0" smtClean="0"/>
              <a:t> (</a:t>
            </a:r>
            <a:r>
              <a:rPr lang="nl-NL" altLang="nl-NL" b="1" dirty="0" err="1" smtClean="0"/>
              <a:t>ToC</a:t>
            </a:r>
            <a:r>
              <a:rPr lang="nl-NL" altLang="nl-NL" b="1" dirty="0" smtClean="0"/>
              <a:t>)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Aanpak:</a:t>
            </a:r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Het </a:t>
            </a:r>
            <a:r>
              <a:rPr lang="nl-NL" altLang="nl-NL" dirty="0"/>
              <a:t>identificeren van de </a:t>
            </a:r>
            <a:r>
              <a:rPr lang="nl-NL" altLang="nl-NL" dirty="0" smtClean="0"/>
              <a:t>bottleneck.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Verbeteren </a:t>
            </a:r>
            <a:r>
              <a:rPr lang="nl-NL" altLang="nl-NL" dirty="0"/>
              <a:t>van het proces ter plaatse van de </a:t>
            </a:r>
            <a:r>
              <a:rPr lang="nl-NL" altLang="nl-NL" dirty="0" smtClean="0"/>
              <a:t>bottleneck.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Andere </a:t>
            </a:r>
            <a:r>
              <a:rPr lang="nl-NL" altLang="nl-NL" dirty="0"/>
              <a:t>processen ondergeschikt maken aan het proces met de </a:t>
            </a:r>
            <a:r>
              <a:rPr lang="nl-NL" altLang="nl-NL" dirty="0" smtClean="0"/>
              <a:t>bottleneck.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Uitbreiden </a:t>
            </a:r>
            <a:r>
              <a:rPr lang="nl-NL" altLang="nl-NL" dirty="0"/>
              <a:t>van de capaciteit ter plaatse van de </a:t>
            </a:r>
            <a:r>
              <a:rPr lang="nl-NL" altLang="nl-NL" dirty="0" smtClean="0"/>
              <a:t>bottleneck.</a:t>
            </a:r>
            <a:endParaRPr lang="nl-NL" altLang="nl-NL" dirty="0"/>
          </a:p>
          <a:p>
            <a:pPr marL="342900" indent="-342900">
              <a:buFont typeface="+mj-lt"/>
              <a:buAutoNum type="arabicPeriod"/>
            </a:pPr>
            <a:r>
              <a:rPr lang="nl-NL" altLang="nl-NL" dirty="0" smtClean="0"/>
              <a:t>Evaluatie </a:t>
            </a:r>
            <a:r>
              <a:rPr lang="nl-NL" altLang="nl-NL" dirty="0"/>
              <a:t>van het verbeterde proces en het opnieuw doorlopen van de </a:t>
            </a:r>
            <a:r>
              <a:rPr lang="nl-NL" altLang="nl-NL" dirty="0" smtClean="0"/>
              <a:t>cyclus.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9486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weroint sjabloon - Concep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Powweroint sjabloon - Concept</Template>
  <TotalTime>1492</TotalTime>
  <Words>1203</Words>
  <Application>Microsoft Office PowerPoint</Application>
  <PresentationFormat>Diavoorstelling (4:3)</PresentationFormat>
  <Paragraphs>203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7" baseType="lpstr">
      <vt:lpstr>Arial</vt:lpstr>
      <vt:lpstr>Calibri</vt:lpstr>
      <vt:lpstr>ScalaSans-Bold</vt:lpstr>
      <vt:lpstr>ScalaSans-Italic</vt:lpstr>
      <vt:lpstr>ScalaSans-Regular</vt:lpstr>
      <vt:lpstr>Powweroint sjabloon - Concept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NCOI Opleidingsgroep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Joke Algra Hofman</dc:creator>
  <cp:lastModifiedBy>Hendriks Advies</cp:lastModifiedBy>
  <cp:revision>156</cp:revision>
  <cp:lastPrinted>2013-10-03T07:40:34Z</cp:lastPrinted>
  <dcterms:created xsi:type="dcterms:W3CDTF">2014-02-05T08:21:33Z</dcterms:created>
  <dcterms:modified xsi:type="dcterms:W3CDTF">2015-02-03T20:30:33Z</dcterms:modified>
</cp:coreProperties>
</file>