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413" r:id="rId3"/>
    <p:sldId id="414" r:id="rId4"/>
    <p:sldId id="416" r:id="rId5"/>
    <p:sldId id="417" r:id="rId6"/>
    <p:sldId id="418" r:id="rId7"/>
    <p:sldId id="419" r:id="rId8"/>
    <p:sldId id="420" r:id="rId9"/>
    <p:sldId id="421" r:id="rId10"/>
    <p:sldId id="422" r:id="rId11"/>
    <p:sldId id="423" r:id="rId12"/>
    <p:sldId id="424" r:id="rId13"/>
    <p:sldId id="425" r:id="rId14"/>
    <p:sldId id="426"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1" autoAdjust="0"/>
    <p:restoredTop sz="94745" autoAdjust="0"/>
  </p:normalViewPr>
  <p:slideViewPr>
    <p:cSldViewPr>
      <p:cViewPr varScale="1">
        <p:scale>
          <a:sx n="67" d="100"/>
          <a:sy n="67" d="100"/>
        </p:scale>
        <p:origin x="139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8" d="100"/>
          <a:sy n="68" d="100"/>
        </p:scale>
        <p:origin x="-32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1353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1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12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99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ekstvak 2"/>
          <p:cNvSpPr txBox="1"/>
          <p:nvPr userDrawn="1"/>
        </p:nvSpPr>
        <p:spPr>
          <a:xfrm>
            <a:off x="977900" y="5713413"/>
            <a:ext cx="5591175" cy="307975"/>
          </a:xfrm>
          <a:prstGeom prst="rect">
            <a:avLst/>
          </a:prstGeom>
          <a:noFill/>
        </p:spPr>
        <p:txBody>
          <a:bodyPr wrap="none">
            <a:spAutoFit/>
          </a:bodyPr>
          <a:lstStyle/>
          <a:p>
            <a:pPr fontAlgn="auto">
              <a:spcBef>
                <a:spcPts val="0"/>
              </a:spcBef>
              <a:spcAft>
                <a:spcPts val="0"/>
              </a:spcAft>
              <a:defRPr/>
            </a:pPr>
            <a:r>
              <a:rPr lang="nl-NL" sz="1400" dirty="0">
                <a:latin typeface="ScalaSans-Regular" panose="020B0503060101020103" pitchFamily="34" charset="0"/>
              </a:rPr>
              <a:t>© Jan </a:t>
            </a:r>
            <a:r>
              <a:rPr lang="nl-NL" sz="1400" dirty="0" err="1">
                <a:latin typeface="ScalaSans-Regular" panose="020B0503060101020103" pitchFamily="34" charset="0"/>
              </a:rPr>
              <a:t>Eppink</a:t>
            </a:r>
            <a:r>
              <a:rPr lang="nl-NL" sz="1400" dirty="0">
                <a:latin typeface="ScalaSans-Regular" panose="020B0503060101020103" pitchFamily="34" charset="0"/>
              </a:rPr>
              <a:t>, </a:t>
            </a:r>
            <a:r>
              <a:rPr lang="nl-NL" sz="1400" dirty="0">
                <a:latin typeface="ScalaSans-Italic" panose="020B0503060101090104" pitchFamily="34" charset="0"/>
              </a:rPr>
              <a:t>Strategisch management </a:t>
            </a:r>
            <a:r>
              <a:rPr lang="nl-NL" sz="1400" dirty="0">
                <a:latin typeface="ScalaSans-Regular" panose="020B0503060101020103" pitchFamily="34" charset="0"/>
              </a:rPr>
              <a:t>Hilversum: Concept uitgeefgroep </a:t>
            </a:r>
          </a:p>
        </p:txBody>
      </p:sp>
    </p:spTree>
    <p:extLst>
      <p:ext uri="{BB962C8B-B14F-4D97-AF65-F5344CB8AC3E}">
        <p14:creationId xmlns:p14="http://schemas.microsoft.com/office/powerpoint/2010/main" val="294664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41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5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04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29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21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6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7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9925" y="239713"/>
            <a:ext cx="18002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9"/>
          <p:cNvSpPr txBox="1"/>
          <p:nvPr/>
        </p:nvSpPr>
        <p:spPr>
          <a:xfrm>
            <a:off x="0" y="6237288"/>
            <a:ext cx="9144000" cy="625475"/>
          </a:xfrm>
          <a:prstGeom prst="rect">
            <a:avLst/>
          </a:prstGeom>
          <a:solidFill>
            <a:srgbClr val="009DDC"/>
          </a:solidFill>
        </p:spPr>
        <p:txBody>
          <a:bodyPr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nl-NL" altLang="nl-NL" sz="2000" baseline="30000">
              <a:solidFill>
                <a:schemeClr val="bg1"/>
              </a:solidFill>
              <a:latin typeface="Calibri" pitchFamily="34" charset="0"/>
            </a:endParaRPr>
          </a:p>
          <a:p>
            <a:pPr algn="ctr"/>
            <a:r>
              <a:rPr lang="nl-NL" altLang="nl-NL" sz="3200" baseline="30000">
                <a:solidFill>
                  <a:schemeClr val="bg1"/>
                </a:solidFill>
                <a:latin typeface="Calibri" pitchFamily="34" charset="0"/>
              </a:rPr>
              <a:t>conceptuitgeefgroep.nl</a:t>
            </a:r>
          </a:p>
        </p:txBody>
      </p:sp>
      <p:cxnSp>
        <p:nvCxnSpPr>
          <p:cNvPr id="11" name="Rechte verbindingslijn 10"/>
          <p:cNvCxnSpPr/>
          <p:nvPr/>
        </p:nvCxnSpPr>
        <p:spPr>
          <a:xfrm>
            <a:off x="539750" y="0"/>
            <a:ext cx="0" cy="6092825"/>
          </a:xfrm>
          <a:prstGeom prst="line">
            <a:avLst/>
          </a:prstGeom>
          <a:ln w="57150">
            <a:solidFill>
              <a:srgbClr val="009DDC"/>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txBox="1">
            <a:spLocks/>
          </p:cNvSpPr>
          <p:nvPr/>
        </p:nvSpPr>
        <p:spPr bwMode="auto">
          <a:xfrm>
            <a:off x="0" y="2130425"/>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90000"/>
              </a:lnSpc>
            </a:pPr>
            <a:r>
              <a:rPr lang="nl-NL" altLang="nl-NL" sz="4900">
                <a:solidFill>
                  <a:srgbClr val="009DDC"/>
                </a:solidFill>
                <a:latin typeface="ScalaSans-Bold"/>
              </a:rPr>
              <a:t>Procesmanagement </a:t>
            </a:r>
          </a:p>
          <a:p>
            <a:pPr algn="ctr">
              <a:lnSpc>
                <a:spcPct val="90000"/>
              </a:lnSpc>
            </a:pPr>
            <a:r>
              <a:rPr lang="nl-NL" altLang="nl-NL" sz="4900">
                <a:solidFill>
                  <a:srgbClr val="009DDC"/>
                </a:solidFill>
                <a:latin typeface="ScalaSans-Bold"/>
              </a:rPr>
              <a:t>in de praktijk</a:t>
            </a:r>
            <a:endParaRPr lang="nl-NL" altLang="nl-NL" sz="4900">
              <a:latin typeface="ScalaSans-Bold"/>
            </a:endParaRPr>
          </a:p>
        </p:txBody>
      </p:sp>
      <p:sp>
        <p:nvSpPr>
          <p:cNvPr id="14338" name="Rechthoek 2"/>
          <p:cNvSpPr>
            <a:spLocks noChangeArrowheads="1"/>
          </p:cNvSpPr>
          <p:nvPr/>
        </p:nvSpPr>
        <p:spPr bwMode="auto">
          <a:xfrm>
            <a:off x="2303463" y="3860800"/>
            <a:ext cx="4572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nl-NL" altLang="nl-NL" sz="2400">
                <a:latin typeface="Calibri" pitchFamily="34" charset="0"/>
              </a:rPr>
              <a:t>Hoofdstuk 6</a:t>
            </a:r>
          </a:p>
          <a:p>
            <a:pPr algn="ctr"/>
            <a:r>
              <a:rPr lang="nl-NL" altLang="nl-NL" sz="2400">
                <a:latin typeface="Calibri" pitchFamily="34" charset="0"/>
              </a:rPr>
              <a:t>Six Sigma</a:t>
            </a:r>
          </a:p>
          <a:p>
            <a:pPr algn="ctr"/>
            <a:endParaRPr lang="nl-NL" altLang="nl-NL" sz="2400">
              <a:latin typeface="Calibri" pitchFamily="34" charset="0"/>
            </a:endParaRPr>
          </a:p>
          <a:p>
            <a:pPr algn="ctr"/>
            <a:r>
              <a:rPr lang="nl-NL" altLang="nl-NL" sz="2400">
                <a:latin typeface="Calibri" pitchFamily="34" charset="0"/>
              </a:rPr>
              <a:t>Hugo Hendriks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hthoek 1"/>
          <p:cNvSpPr>
            <a:spLocks noChangeArrowheads="1"/>
          </p:cNvSpPr>
          <p:nvPr/>
        </p:nvSpPr>
        <p:spPr bwMode="auto">
          <a:xfrm>
            <a:off x="755650" y="1196975"/>
            <a:ext cx="81375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62063"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nl-NL" altLang="nl-NL" b="1" dirty="0" err="1">
                <a:latin typeface="Calibri" pitchFamily="34" charset="0"/>
              </a:rPr>
              <a:t>Improve</a:t>
            </a:r>
            <a:r>
              <a:rPr lang="nl-NL" altLang="nl-NL" b="1" dirty="0">
                <a:latin typeface="Calibri" pitchFamily="34" charset="0"/>
              </a:rPr>
              <a:t> (verbeterfase)</a:t>
            </a:r>
          </a:p>
          <a:p>
            <a:endParaRPr lang="nl-NL" altLang="nl-NL" dirty="0">
              <a:latin typeface="Calibri" pitchFamily="34" charset="0"/>
            </a:endParaRPr>
          </a:p>
          <a:p>
            <a:r>
              <a:rPr lang="nl-NL" altLang="nl-NL" dirty="0">
                <a:latin typeface="Calibri" pitchFamily="34" charset="0"/>
              </a:rPr>
              <a:t>Brainstorming</a:t>
            </a:r>
          </a:p>
          <a:p>
            <a:endParaRPr lang="nl-NL" altLang="nl-NL" dirty="0">
              <a:latin typeface="Calibri" pitchFamily="34" charset="0"/>
            </a:endParaRPr>
          </a:p>
          <a:p>
            <a:pPr marL="0" indent="0"/>
            <a:r>
              <a:rPr lang="nl-NL" altLang="nl-NL" dirty="0">
                <a:latin typeface="Calibri" pitchFamily="34" charset="0"/>
              </a:rPr>
              <a:t>Analysis Of </a:t>
            </a:r>
            <a:r>
              <a:rPr lang="nl-NL" altLang="nl-NL" dirty="0" err="1">
                <a:latin typeface="Calibri" pitchFamily="34" charset="0"/>
              </a:rPr>
              <a:t>Variance</a:t>
            </a:r>
            <a:r>
              <a:rPr lang="nl-NL" altLang="nl-NL" dirty="0">
                <a:latin typeface="Calibri" pitchFamily="34" charset="0"/>
              </a:rPr>
              <a:t> (ANOVA); de ANOVA-analyse helpt u om toevallige variatie in een proces te onderscheiden van verklaarbare variatie.</a:t>
            </a:r>
          </a:p>
          <a:p>
            <a:endParaRPr lang="nl-NL" altLang="nl-NL" dirty="0">
              <a:latin typeface="Calibri" pitchFamily="34" charset="0"/>
            </a:endParaRPr>
          </a:p>
          <a:p>
            <a:endParaRPr lang="nl-NL" altLang="nl-NL" dirty="0">
              <a:latin typeface="Calibri" pitchFamily="34" charset="0"/>
            </a:endParaRPr>
          </a:p>
          <a:p>
            <a:endParaRPr lang="nl-NL" altLang="nl-NL" dirty="0">
              <a:latin typeface="Calibri" pitchFamily="34" charset="0"/>
            </a:endParaRPr>
          </a:p>
          <a:p>
            <a:r>
              <a:rPr lang="nl-NL" altLang="nl-NL" dirty="0" err="1">
                <a:latin typeface="Calibri" pitchFamily="34" charset="0"/>
              </a:rPr>
              <a:t>Corrective</a:t>
            </a:r>
            <a:r>
              <a:rPr lang="nl-NL" altLang="nl-NL" dirty="0">
                <a:latin typeface="Calibri" pitchFamily="34" charset="0"/>
              </a:rPr>
              <a:t> Action Matrix (statusrapportage)</a:t>
            </a:r>
          </a:p>
        </p:txBody>
      </p:sp>
      <p:pic>
        <p:nvPicPr>
          <p:cNvPr id="450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924175"/>
            <a:ext cx="3924300"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005263"/>
            <a:ext cx="4208462" cy="88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hthoek 1"/>
          <p:cNvSpPr>
            <a:spLocks noChangeArrowheads="1"/>
          </p:cNvSpPr>
          <p:nvPr/>
        </p:nvSpPr>
        <p:spPr bwMode="auto">
          <a:xfrm>
            <a:off x="755650" y="1196975"/>
            <a:ext cx="813752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62063"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nl-NL" altLang="nl-NL" b="1">
                <a:latin typeface="Calibri" pitchFamily="34" charset="0"/>
              </a:rPr>
              <a:t>Control (beheerfase)</a:t>
            </a:r>
          </a:p>
          <a:p>
            <a:endParaRPr lang="nl-NL" altLang="nl-NL">
              <a:latin typeface="Calibri" pitchFamily="34" charset="0"/>
            </a:endParaRPr>
          </a:p>
          <a:p>
            <a:pPr>
              <a:buFontTx/>
              <a:buChar char="•"/>
            </a:pPr>
            <a:r>
              <a:rPr lang="nl-NL" altLang="nl-NL">
                <a:latin typeface="Calibri" pitchFamily="34" charset="0"/>
              </a:rPr>
              <a:t>Evaluation reports (evaluatierapport)</a:t>
            </a:r>
          </a:p>
          <a:p>
            <a:pPr>
              <a:buFontTx/>
              <a:buChar char="•"/>
            </a:pPr>
            <a:r>
              <a:rPr lang="nl-NL" altLang="nl-NL">
                <a:latin typeface="Calibri" pitchFamily="34" charset="0"/>
              </a:rPr>
              <a:t>Controlplan</a:t>
            </a:r>
          </a:p>
          <a:p>
            <a:pPr>
              <a:buFontTx/>
              <a:buChar char="•"/>
            </a:pPr>
            <a:r>
              <a:rPr lang="nl-NL" altLang="nl-NL">
                <a:latin typeface="Calibri" pitchFamily="34" charset="0"/>
              </a:rPr>
              <a:t>Standaardisatie</a:t>
            </a:r>
          </a:p>
          <a:p>
            <a:pPr>
              <a:buFontTx/>
              <a:buChar char="•"/>
            </a:pPr>
            <a:r>
              <a:rPr lang="nl-NL" altLang="nl-NL">
                <a:latin typeface="Calibri" pitchFamily="34" charset="0"/>
              </a:rPr>
              <a:t>Herhaalbaarheid</a:t>
            </a:r>
          </a:p>
          <a:p>
            <a:pPr>
              <a:buFontTx/>
              <a:buChar char="•"/>
            </a:pPr>
            <a:r>
              <a:rPr lang="nl-NL" altLang="nl-NL">
                <a:latin typeface="Calibri" pitchFamily="34" charset="0"/>
              </a:rPr>
              <a:t>Procesbeschrijvingen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hthoek 1"/>
          <p:cNvSpPr>
            <a:spLocks noChangeArrowheads="1"/>
          </p:cNvSpPr>
          <p:nvPr/>
        </p:nvSpPr>
        <p:spPr bwMode="auto">
          <a:xfrm>
            <a:off x="755650" y="1196975"/>
            <a:ext cx="81375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62063"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nl-NL" altLang="nl-NL" b="1">
                <a:latin typeface="Calibri" pitchFamily="34" charset="0"/>
              </a:rPr>
              <a:t>Opleidingen / projectorganisatie</a:t>
            </a:r>
          </a:p>
          <a:p>
            <a:endParaRPr lang="nl-NL" altLang="nl-NL">
              <a:latin typeface="Calibri" pitchFamily="34" charset="0"/>
            </a:endParaRPr>
          </a:p>
          <a:p>
            <a:endParaRPr lang="nl-NL" altLang="nl-NL">
              <a:latin typeface="Calibri" pitchFamily="34" charset="0"/>
            </a:endParaRP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484313"/>
            <a:ext cx="4681537"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hthoek 1"/>
          <p:cNvSpPr>
            <a:spLocks noChangeArrowheads="1"/>
          </p:cNvSpPr>
          <p:nvPr/>
        </p:nvSpPr>
        <p:spPr bwMode="auto">
          <a:xfrm>
            <a:off x="755650" y="1196975"/>
            <a:ext cx="81375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62063"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nl-NL" altLang="nl-NL" b="1">
                <a:latin typeface="Calibri" pitchFamily="34" charset="0"/>
              </a:rPr>
              <a:t>Selecteren van 6</a:t>
            </a:r>
            <a:r>
              <a:rPr lang="el-GR" altLang="nl-NL" b="1">
                <a:latin typeface="Calibri" pitchFamily="34" charset="0"/>
              </a:rPr>
              <a:t>σ</a:t>
            </a:r>
            <a:r>
              <a:rPr lang="nl-NL" altLang="nl-NL" b="1">
                <a:latin typeface="Calibri" pitchFamily="34" charset="0"/>
              </a:rPr>
              <a:t> projecten</a:t>
            </a:r>
            <a:endParaRPr lang="el-GR" altLang="nl-NL" b="1">
              <a:latin typeface="Calibri" pitchFamily="34" charset="0"/>
            </a:endParaRPr>
          </a:p>
          <a:p>
            <a:endParaRPr lang="nl-NL" altLang="nl-NL">
              <a:latin typeface="Calibri" pitchFamily="34" charset="0"/>
            </a:endParaRPr>
          </a:p>
          <a:p>
            <a:endParaRPr lang="nl-NL" altLang="nl-NL">
              <a:latin typeface="Calibri" pitchFamily="34" charset="0"/>
            </a:endParaRPr>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73238"/>
            <a:ext cx="6997700" cy="374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hthoek 1"/>
          <p:cNvSpPr>
            <a:spLocks noChangeArrowheads="1"/>
          </p:cNvSpPr>
          <p:nvPr/>
        </p:nvSpPr>
        <p:spPr bwMode="auto">
          <a:xfrm>
            <a:off x="755650" y="1196975"/>
            <a:ext cx="81375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62063"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nl-NL" altLang="nl-NL" b="1">
                <a:latin typeface="Calibri" pitchFamily="34" charset="0"/>
              </a:rPr>
              <a:t>Tips bij de uitvoering van 6</a:t>
            </a:r>
            <a:r>
              <a:rPr lang="el-GR" altLang="nl-NL" b="1">
                <a:latin typeface="Calibri" pitchFamily="34" charset="0"/>
              </a:rPr>
              <a:t>σ</a:t>
            </a:r>
            <a:r>
              <a:rPr lang="nl-NL" altLang="nl-NL" b="1">
                <a:latin typeface="Calibri" pitchFamily="34" charset="0"/>
              </a:rPr>
              <a:t> projecten</a:t>
            </a:r>
            <a:endParaRPr lang="el-GR" altLang="nl-NL" b="1">
              <a:latin typeface="Calibri" pitchFamily="34" charset="0"/>
            </a:endParaRPr>
          </a:p>
          <a:p>
            <a:endParaRPr lang="nl-NL" altLang="nl-NL">
              <a:latin typeface="Calibri" pitchFamily="34" charset="0"/>
            </a:endParaRPr>
          </a:p>
          <a:p>
            <a:r>
              <a:rPr lang="nl-NL" altLang="nl-NL">
                <a:latin typeface="Calibri" pitchFamily="34" charset="0"/>
              </a:rPr>
              <a:t>De volgende tips kunnen uw Six Sigma-projecten nog succesvoller maken.</a:t>
            </a:r>
          </a:p>
          <a:p>
            <a:pPr>
              <a:buFontTx/>
              <a:buChar char="•"/>
            </a:pPr>
            <a:r>
              <a:rPr lang="nl-NL" altLang="nl-NL">
                <a:latin typeface="Calibri" pitchFamily="34" charset="0"/>
              </a:rPr>
              <a:t>Start met één of meer succesvolle projecten die niet kunnen mislukken, zodat deze als katalysator werken in de organisatie.</a:t>
            </a:r>
          </a:p>
          <a:p>
            <a:pPr>
              <a:buFontTx/>
              <a:buChar char="•"/>
            </a:pPr>
            <a:r>
              <a:rPr lang="nl-NL" altLang="nl-NL">
                <a:latin typeface="Calibri" pitchFamily="34" charset="0"/>
              </a:rPr>
              <a:t>Houd de teams klein, maximaal vijf tot tien personen.</a:t>
            </a:r>
          </a:p>
          <a:p>
            <a:pPr>
              <a:buFontTx/>
              <a:buChar char="•"/>
            </a:pPr>
            <a:r>
              <a:rPr lang="nl-NL" altLang="nl-NL">
                <a:latin typeface="Calibri" pitchFamily="34" charset="0"/>
              </a:rPr>
              <a:t>Zorg dat de meetinformatie klopt en verifieer dit meteen in het begin van het project.</a:t>
            </a:r>
          </a:p>
          <a:p>
            <a:pPr>
              <a:buFontTx/>
              <a:buChar char="•"/>
            </a:pPr>
            <a:r>
              <a:rPr lang="nl-NL" altLang="nl-NL">
                <a:latin typeface="Calibri" pitchFamily="34" charset="0"/>
              </a:rPr>
              <a:t>Door de Yellow Belt-opleidingen intern te verzorgen en te laten openen door de topdirectie, onderschrijft u het belang van Six Sigma voor de organisatie.</a:t>
            </a:r>
          </a:p>
          <a:p>
            <a:pPr>
              <a:buFontTx/>
              <a:buChar char="•"/>
            </a:pPr>
            <a:r>
              <a:rPr lang="nl-NL" altLang="nl-NL">
                <a:latin typeface="Calibri" pitchFamily="34" charset="0"/>
              </a:rPr>
              <a:t>Laat u niet verleiden om het uitvoeren van Six Sigma tot doel te verheffen. Het doel is om een betere kwaliteit te realiseren!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hthoek 1"/>
          <p:cNvSpPr>
            <a:spLocks noChangeArrowheads="1"/>
          </p:cNvSpPr>
          <p:nvPr/>
        </p:nvSpPr>
        <p:spPr bwMode="auto">
          <a:xfrm>
            <a:off x="755650" y="1196975"/>
            <a:ext cx="80645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638" indent="-27463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nl-NL" altLang="nl-NL" b="1" dirty="0">
                <a:latin typeface="Calibri" pitchFamily="34" charset="0"/>
              </a:rPr>
              <a:t>Normale verdeling</a:t>
            </a:r>
          </a:p>
          <a:p>
            <a:endParaRPr lang="nl-NL" altLang="nl-NL" dirty="0">
              <a:latin typeface="Calibri" pitchFamily="34" charset="0"/>
            </a:endParaRPr>
          </a:p>
          <a:p>
            <a:endParaRPr lang="nl-NL" altLang="nl-NL" dirty="0">
              <a:latin typeface="Calibri" pitchFamily="34" charset="0"/>
            </a:endParaRPr>
          </a:p>
          <a:p>
            <a:endParaRPr lang="nl-NL" altLang="nl-NL" dirty="0">
              <a:latin typeface="Calibri" pitchFamily="34" charset="0"/>
            </a:endParaRPr>
          </a:p>
          <a:p>
            <a:endParaRPr lang="nl-NL" altLang="nl-NL" dirty="0">
              <a:latin typeface="Calibri" pitchFamily="34" charset="0"/>
            </a:endParaRPr>
          </a:p>
          <a:p>
            <a:endParaRPr lang="nl-NL" altLang="nl-NL" dirty="0">
              <a:latin typeface="Calibri" pitchFamily="34" charset="0"/>
            </a:endParaRPr>
          </a:p>
          <a:p>
            <a:endParaRPr lang="nl-NL" altLang="nl-NL" dirty="0">
              <a:latin typeface="Calibri" pitchFamily="34" charset="0"/>
            </a:endParaRPr>
          </a:p>
          <a:p>
            <a:pPr marL="0" indent="0"/>
            <a:r>
              <a:rPr lang="nl-NL" altLang="nl-NL" dirty="0">
                <a:latin typeface="Calibri" pitchFamily="34" charset="0"/>
              </a:rPr>
              <a:t>Voorbeeld: de lengte van de man in Nederland gedraagt zich volgens een normale verdeling. De gemiddelde bedraagt 1,84m. De kans dat een man langer is dan 1,84m is net zo groot als de kans dat een man kleiner is dan 1,84m.</a:t>
            </a:r>
          </a:p>
          <a:p>
            <a:pPr>
              <a:buFontTx/>
              <a:buChar char="•"/>
            </a:pPr>
            <a:r>
              <a:rPr lang="nl-NL" altLang="nl-NL" dirty="0">
                <a:latin typeface="Calibri" pitchFamily="34" charset="0"/>
              </a:rPr>
              <a:t>De grenzen waartussen zich 68,3% van alle mannen rondom het gemiddelde bevindt, heet de standaardafwijking</a:t>
            </a:r>
            <a:r>
              <a:rPr lang="nl-NL" altLang="nl-NL" dirty="0"/>
              <a:t> </a:t>
            </a:r>
            <a:r>
              <a:rPr lang="el-GR" altLang="nl-NL" dirty="0"/>
              <a:t>σ</a:t>
            </a:r>
            <a:r>
              <a:rPr lang="nl-NL" altLang="nl-NL" dirty="0">
                <a:latin typeface="Calibri" pitchFamily="34" charset="0"/>
              </a:rPr>
              <a:t>.</a:t>
            </a:r>
          </a:p>
          <a:p>
            <a:pPr>
              <a:buFontTx/>
              <a:buChar char="•"/>
            </a:pPr>
            <a:r>
              <a:rPr lang="nl-NL" altLang="nl-NL" dirty="0">
                <a:latin typeface="Calibri" pitchFamily="34" charset="0"/>
              </a:rPr>
              <a:t>In totaal hebben 99,7% van de mannen een lengte van het gemiddelde (1,84m) plus of min 3 keer de standaardafwijking</a:t>
            </a:r>
            <a:r>
              <a:rPr lang="nl-NL" altLang="nl-NL" dirty="0"/>
              <a:t> </a:t>
            </a:r>
            <a:r>
              <a:rPr lang="el-GR" altLang="nl-NL" dirty="0"/>
              <a:t>σ</a:t>
            </a:r>
            <a:r>
              <a:rPr lang="nl-NL" altLang="nl-NL" dirty="0">
                <a:latin typeface="Calibri" pitchFamily="34" charset="0"/>
              </a:rPr>
              <a:t>.</a:t>
            </a:r>
          </a:p>
          <a:p>
            <a:pPr>
              <a:buFontTx/>
              <a:buChar char="•"/>
            </a:pPr>
            <a:r>
              <a:rPr lang="nl-NL" altLang="nl-NL" dirty="0">
                <a:latin typeface="Calibri" pitchFamily="34" charset="0"/>
              </a:rPr>
              <a:t>In totaal 99,9997% van de mannen hebben een lengte van het gemiddelde (1,84m) plus of min 6 keer de standaardafwijking</a:t>
            </a:r>
            <a:r>
              <a:rPr lang="nl-NL" altLang="nl-NL" dirty="0"/>
              <a:t> </a:t>
            </a:r>
            <a:r>
              <a:rPr lang="el-GR" altLang="nl-NL" dirty="0"/>
              <a:t>σ</a:t>
            </a:r>
            <a:r>
              <a:rPr lang="nl-NL" altLang="nl-NL" dirty="0"/>
              <a:t> (6</a:t>
            </a:r>
            <a:r>
              <a:rPr lang="el-GR" altLang="nl-NL" dirty="0"/>
              <a:t>σ</a:t>
            </a:r>
            <a:r>
              <a:rPr lang="nl-NL" altLang="nl-NL" dirty="0"/>
              <a:t>)</a:t>
            </a:r>
            <a:r>
              <a:rPr lang="nl-NL" altLang="nl-NL" dirty="0">
                <a:latin typeface="Calibri" pitchFamily="34" charset="0"/>
              </a:rPr>
              <a:t>.</a:t>
            </a:r>
            <a:endParaRPr lang="el-GR" altLang="nl-NL" dirty="0">
              <a:latin typeface="Calibri" pitchFamily="34" charset="0"/>
            </a:endParaRP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125538"/>
            <a:ext cx="34829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hthoek 1"/>
          <p:cNvSpPr>
            <a:spLocks noChangeArrowheads="1"/>
          </p:cNvSpPr>
          <p:nvPr/>
        </p:nvSpPr>
        <p:spPr bwMode="auto">
          <a:xfrm>
            <a:off x="755650" y="1196975"/>
            <a:ext cx="80645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nl-NL" altLang="nl-NL" b="1">
                <a:latin typeface="Calibri" pitchFamily="34" charset="0"/>
              </a:rPr>
              <a:t>De betekenis van </a:t>
            </a:r>
            <a:r>
              <a:rPr lang="nl-NL" altLang="nl-NL"/>
              <a:t>6</a:t>
            </a:r>
            <a:r>
              <a:rPr lang="el-GR" altLang="nl-NL"/>
              <a:t>σ</a:t>
            </a:r>
            <a:endParaRPr lang="nl-NL" altLang="nl-NL" b="1">
              <a:latin typeface="Calibri" pitchFamily="34" charset="0"/>
            </a:endParaRPr>
          </a:p>
          <a:p>
            <a:r>
              <a:rPr lang="nl-NL" altLang="nl-NL">
                <a:latin typeface="Calibri" pitchFamily="34" charset="0"/>
              </a:rPr>
              <a:t>Bij de Six Sigma-techniek kwam men er in de praktijk achter dat zelfs een perfect proces altijd een beetje inslijt. Op empirische wijze is bepaald dat dit inslijten het best kan worden vertaald door de normale verdeling met een afstand van 1,5σ horizontaal te verschuiven. Dit leidt tot onderstaande kwaliteitspercentages voor de 6σ-methodiek.</a:t>
            </a:r>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068638"/>
            <a:ext cx="77755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hthoek 1"/>
          <p:cNvSpPr>
            <a:spLocks noChangeArrowheads="1"/>
          </p:cNvSpPr>
          <p:nvPr/>
        </p:nvSpPr>
        <p:spPr bwMode="auto">
          <a:xfrm>
            <a:off x="755650" y="1196975"/>
            <a:ext cx="8064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nl-NL" altLang="nl-NL" b="1">
                <a:latin typeface="Calibri" pitchFamily="34" charset="0"/>
              </a:rPr>
              <a:t>Ontstaan en ontwikkeling van </a:t>
            </a:r>
            <a:r>
              <a:rPr lang="nl-NL" altLang="nl-NL"/>
              <a:t>6</a:t>
            </a:r>
            <a:r>
              <a:rPr lang="el-GR" altLang="nl-NL"/>
              <a:t>σ</a:t>
            </a:r>
            <a:endParaRPr lang="nl-NL" altLang="nl-NL" b="1">
              <a:latin typeface="Calibri" pitchFamily="34" charset="0"/>
            </a:endParaRPr>
          </a:p>
          <a:p>
            <a:r>
              <a:rPr lang="nl-NL" altLang="nl-NL">
                <a:latin typeface="Calibri" pitchFamily="34" charset="0"/>
              </a:rPr>
              <a:t>Motorola ontwikkelde een kwaliteitsprogramma waarmee de kwaliteit 10x beter zou worden. Senior wetenschapper Bill Smith overtuigde de CEO Bob Galvin dat dit niet genoeg was en dat ze moesten streven naar een 1000x betere kwaliteit.</a:t>
            </a:r>
          </a:p>
        </p:txBody>
      </p:sp>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420938"/>
            <a:ext cx="647065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hthoek 1"/>
          <p:cNvSpPr>
            <a:spLocks noChangeArrowheads="1"/>
          </p:cNvSpPr>
          <p:nvPr/>
        </p:nvSpPr>
        <p:spPr bwMode="auto">
          <a:xfrm>
            <a:off x="755650" y="1196975"/>
            <a:ext cx="80645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638" indent="-274638">
              <a:defRPr>
                <a:solidFill>
                  <a:schemeClr val="tx1"/>
                </a:solidFill>
                <a:latin typeface="Arial" pitchFamily="34" charset="0"/>
              </a:defRPr>
            </a:lvl1pPr>
            <a:lvl2pPr marL="742950" indent="-285750">
              <a:defRPr>
                <a:solidFill>
                  <a:schemeClr val="tx1"/>
                </a:solidFill>
                <a:latin typeface="Arial" pitchFamily="34" charset="0"/>
              </a:defRPr>
            </a:lvl2pPr>
            <a:lvl3pPr marL="1147763"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nl-NL" altLang="nl-NL" b="1" dirty="0">
                <a:latin typeface="Calibri" pitchFamily="34" charset="0"/>
              </a:rPr>
              <a:t>Grondbeginselen van </a:t>
            </a:r>
            <a:r>
              <a:rPr lang="nl-NL" altLang="nl-NL" dirty="0"/>
              <a:t>6</a:t>
            </a:r>
            <a:r>
              <a:rPr lang="el-GR" altLang="nl-NL" dirty="0"/>
              <a:t>σ</a:t>
            </a:r>
            <a:endParaRPr lang="nl-NL" altLang="nl-NL" b="1" dirty="0">
              <a:latin typeface="Calibri" pitchFamily="34" charset="0"/>
            </a:endParaRPr>
          </a:p>
          <a:p>
            <a:pPr marL="0" indent="0"/>
            <a:r>
              <a:rPr lang="nl-NL" altLang="nl-NL" dirty="0">
                <a:latin typeface="Calibri" pitchFamily="34" charset="0"/>
              </a:rPr>
              <a:t>Om het verschil tussen 3σ en 6σ te overbruggen, is een standaardaanpak ontwikkeld die bestaat uit vijf stappen, de zogenaamde DMAIC-cyclus:</a:t>
            </a:r>
          </a:p>
          <a:p>
            <a:pPr>
              <a:buFontTx/>
              <a:buChar char="•"/>
            </a:pPr>
            <a:r>
              <a:rPr lang="nl-NL" altLang="nl-NL" dirty="0" err="1">
                <a:latin typeface="Calibri" pitchFamily="34" charset="0"/>
              </a:rPr>
              <a:t>Define</a:t>
            </a:r>
            <a:r>
              <a:rPr lang="nl-NL" altLang="nl-NL" dirty="0">
                <a:latin typeface="Calibri" pitchFamily="34" charset="0"/>
              </a:rPr>
              <a:t>;</a:t>
            </a:r>
          </a:p>
          <a:p>
            <a:pPr>
              <a:buFontTx/>
              <a:buChar char="•"/>
            </a:pPr>
            <a:r>
              <a:rPr lang="nl-NL" altLang="nl-NL" dirty="0" err="1">
                <a:latin typeface="Calibri" pitchFamily="34" charset="0"/>
              </a:rPr>
              <a:t>Measure</a:t>
            </a:r>
            <a:r>
              <a:rPr lang="nl-NL" altLang="nl-NL" dirty="0">
                <a:latin typeface="Calibri" pitchFamily="34" charset="0"/>
              </a:rPr>
              <a:t>;</a:t>
            </a:r>
          </a:p>
          <a:p>
            <a:pPr>
              <a:buFontTx/>
              <a:buChar char="•"/>
            </a:pPr>
            <a:r>
              <a:rPr lang="nl-NL" altLang="nl-NL" dirty="0" err="1">
                <a:latin typeface="Calibri" pitchFamily="34" charset="0"/>
              </a:rPr>
              <a:t>Analyze</a:t>
            </a:r>
            <a:r>
              <a:rPr lang="nl-NL" altLang="nl-NL" dirty="0">
                <a:latin typeface="Calibri" pitchFamily="34" charset="0"/>
              </a:rPr>
              <a:t>;</a:t>
            </a:r>
          </a:p>
          <a:p>
            <a:pPr>
              <a:buFontTx/>
              <a:buChar char="•"/>
            </a:pPr>
            <a:r>
              <a:rPr lang="nl-NL" altLang="nl-NL" dirty="0" err="1">
                <a:latin typeface="Calibri" pitchFamily="34" charset="0"/>
              </a:rPr>
              <a:t>Improve</a:t>
            </a:r>
            <a:r>
              <a:rPr lang="nl-NL" altLang="nl-NL" dirty="0">
                <a:latin typeface="Calibri" pitchFamily="34" charset="0"/>
              </a:rPr>
              <a:t>;</a:t>
            </a:r>
          </a:p>
          <a:p>
            <a:pPr>
              <a:buFontTx/>
              <a:buChar char="•"/>
            </a:pPr>
            <a:r>
              <a:rPr lang="nl-NL" altLang="nl-NL" dirty="0">
                <a:latin typeface="Calibri" pitchFamily="34" charset="0"/>
              </a:rPr>
              <a:t>Control.</a:t>
            </a:r>
          </a:p>
        </p:txBody>
      </p:sp>
      <p:pic>
        <p:nvPicPr>
          <p:cNvPr id="39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133600"/>
            <a:ext cx="3698875"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hthoek 1"/>
          <p:cNvSpPr>
            <a:spLocks noChangeArrowheads="1"/>
          </p:cNvSpPr>
          <p:nvPr/>
        </p:nvSpPr>
        <p:spPr bwMode="auto">
          <a:xfrm>
            <a:off x="755650" y="1196975"/>
            <a:ext cx="43926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62063"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nl-NL" altLang="nl-NL" b="1">
                <a:latin typeface="Calibri" pitchFamily="34" charset="0"/>
              </a:rPr>
              <a:t>Define (definitiefase)</a:t>
            </a:r>
          </a:p>
          <a:p>
            <a:endParaRPr lang="nl-NL" altLang="nl-NL">
              <a:latin typeface="Calibri" pitchFamily="34" charset="0"/>
            </a:endParaRPr>
          </a:p>
          <a:p>
            <a:pPr>
              <a:buFontTx/>
              <a:buChar char="•"/>
            </a:pPr>
            <a:r>
              <a:rPr lang="nl-NL" altLang="nl-NL">
                <a:latin typeface="Calibri" pitchFamily="34" charset="0"/>
              </a:rPr>
              <a:t>Voice of Customer</a:t>
            </a:r>
          </a:p>
          <a:p>
            <a:r>
              <a:rPr lang="nl-NL" altLang="nl-NL">
                <a:latin typeface="Calibri" pitchFamily="34" charset="0"/>
              </a:rPr>
              <a:t>	VoC: klantbehoeften achterhalen</a:t>
            </a:r>
          </a:p>
          <a:p>
            <a:pPr>
              <a:buFontTx/>
              <a:buChar char="•"/>
            </a:pPr>
            <a:r>
              <a:rPr lang="nl-NL" altLang="nl-NL">
                <a:latin typeface="Calibri" pitchFamily="34" charset="0"/>
              </a:rPr>
              <a:t>Critical to Quality</a:t>
            </a:r>
          </a:p>
          <a:p>
            <a:r>
              <a:rPr lang="nl-NL" altLang="nl-NL">
                <a:latin typeface="Calibri" pitchFamily="34" charset="0"/>
              </a:rPr>
              <a:t>	CTQ: kenmerkende kwaliteitsfactoren</a:t>
            </a:r>
          </a:p>
          <a:p>
            <a:pPr>
              <a:buFontTx/>
              <a:buChar char="•"/>
            </a:pPr>
            <a:r>
              <a:rPr lang="nl-NL" altLang="nl-NL">
                <a:latin typeface="Calibri" pitchFamily="34" charset="0"/>
              </a:rPr>
              <a:t>House of Quality</a:t>
            </a:r>
          </a:p>
          <a:p>
            <a:r>
              <a:rPr lang="nl-NL" altLang="nl-NL">
                <a:latin typeface="Calibri" pitchFamily="34" charset="0"/>
              </a:rPr>
              <a:t>	HoQ: relatie tussen klantbehoeften en kenmerkende kwaliteitsfactoren.</a:t>
            </a:r>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163" y="1341438"/>
            <a:ext cx="4287837"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hthoek 1"/>
          <p:cNvSpPr>
            <a:spLocks noChangeArrowheads="1"/>
          </p:cNvSpPr>
          <p:nvPr/>
        </p:nvSpPr>
        <p:spPr bwMode="auto">
          <a:xfrm>
            <a:off x="755650" y="1196975"/>
            <a:ext cx="81375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62063"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nl-NL" altLang="nl-NL" b="1">
                <a:latin typeface="Calibri" pitchFamily="34" charset="0"/>
              </a:rPr>
              <a:t>Measure (meetfase)</a:t>
            </a:r>
          </a:p>
          <a:p>
            <a:endParaRPr lang="nl-NL" altLang="nl-NL">
              <a:latin typeface="Calibri" pitchFamily="34" charset="0"/>
            </a:endParaRPr>
          </a:p>
          <a:p>
            <a:pPr>
              <a:buFontTx/>
              <a:buChar char="•"/>
            </a:pPr>
            <a:r>
              <a:rPr lang="nl-NL" altLang="nl-NL">
                <a:latin typeface="Calibri" pitchFamily="34" charset="0"/>
              </a:rPr>
              <a:t>Flowchart</a:t>
            </a:r>
          </a:p>
          <a:p>
            <a:pPr>
              <a:buFontTx/>
              <a:buChar char="•"/>
            </a:pPr>
            <a:r>
              <a:rPr lang="nl-NL" altLang="nl-NL">
                <a:latin typeface="Calibri" pitchFamily="34" charset="0"/>
              </a:rPr>
              <a:t>Meetplan</a:t>
            </a:r>
          </a:p>
          <a:p>
            <a:pPr>
              <a:buFontTx/>
              <a:buChar char="•"/>
            </a:pPr>
            <a:r>
              <a:rPr lang="nl-NL" altLang="nl-NL">
                <a:latin typeface="Calibri" pitchFamily="34" charset="0"/>
              </a:rPr>
              <a:t>Gage Repeatability &amp; Reproducability (Gage R&amp;R)</a:t>
            </a:r>
          </a:p>
          <a:p>
            <a:pPr>
              <a:buFontTx/>
              <a:buChar char="•"/>
            </a:pPr>
            <a:r>
              <a:rPr lang="nl-NL" altLang="nl-NL">
                <a:latin typeface="Calibri" pitchFamily="34" charset="0"/>
              </a:rPr>
              <a:t>FMEA</a:t>
            </a:r>
          </a:p>
        </p:txBody>
      </p:sp>
      <p:pic>
        <p:nvPicPr>
          <p:cNvPr id="41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636838"/>
            <a:ext cx="3200400"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hthoek 1"/>
          <p:cNvSpPr>
            <a:spLocks noChangeArrowheads="1"/>
          </p:cNvSpPr>
          <p:nvPr/>
        </p:nvSpPr>
        <p:spPr bwMode="auto">
          <a:xfrm>
            <a:off x="755650" y="1196975"/>
            <a:ext cx="81375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62063"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nl-NL" altLang="nl-NL" b="1">
                <a:latin typeface="Calibri" pitchFamily="34" charset="0"/>
              </a:rPr>
              <a:t>Analyze (analysefase)</a:t>
            </a:r>
          </a:p>
          <a:p>
            <a:endParaRPr lang="nl-NL" altLang="nl-NL">
              <a:latin typeface="Calibri" pitchFamily="34" charset="0"/>
            </a:endParaRPr>
          </a:p>
          <a:p>
            <a:r>
              <a:rPr lang="nl-NL" altLang="nl-NL">
                <a:latin typeface="Calibri" pitchFamily="34" charset="0"/>
              </a:rPr>
              <a:t>Visgraatdiagram</a:t>
            </a:r>
          </a:p>
          <a:p>
            <a:endParaRPr lang="nl-NL" altLang="nl-NL">
              <a:latin typeface="Calibri" pitchFamily="34" charset="0"/>
            </a:endParaRPr>
          </a:p>
          <a:p>
            <a:endParaRPr lang="nl-NL" altLang="nl-NL">
              <a:latin typeface="Calibri" pitchFamily="34" charset="0"/>
            </a:endParaRPr>
          </a:p>
          <a:p>
            <a:r>
              <a:rPr lang="nl-NL" altLang="nl-NL">
                <a:latin typeface="Calibri" pitchFamily="34" charset="0"/>
              </a:rPr>
              <a:t>Regression (regressieanalyse)</a:t>
            </a:r>
          </a:p>
          <a:p>
            <a:endParaRPr lang="nl-NL" altLang="nl-NL">
              <a:latin typeface="Calibri" pitchFamily="34" charset="0"/>
            </a:endParaRPr>
          </a:p>
          <a:p>
            <a:endParaRPr lang="nl-NL" altLang="nl-NL">
              <a:latin typeface="Calibri" pitchFamily="34" charset="0"/>
            </a:endParaRPr>
          </a:p>
          <a:p>
            <a:r>
              <a:rPr lang="nl-NL" altLang="nl-NL">
                <a:latin typeface="Calibri" pitchFamily="34" charset="0"/>
              </a:rPr>
              <a:t>Design of experiments (DoE):</a:t>
            </a:r>
          </a:p>
          <a:p>
            <a:pPr>
              <a:buFontTx/>
              <a:buAutoNum type="arabicPeriod"/>
            </a:pPr>
            <a:r>
              <a:rPr lang="nl-NL" altLang="nl-NL">
                <a:latin typeface="Calibri" pitchFamily="34" charset="0"/>
              </a:rPr>
              <a:t>Breng het proces in kaart, inclusief de gewenste outputvariabelen en de afhankelijke procesparameters.</a:t>
            </a:r>
          </a:p>
          <a:p>
            <a:pPr>
              <a:buFontTx/>
              <a:buAutoNum type="arabicPeriod"/>
            </a:pPr>
            <a:r>
              <a:rPr lang="nl-NL" altLang="nl-NL">
                <a:latin typeface="Calibri" pitchFamily="34" charset="0"/>
              </a:rPr>
              <a:t>Ontwerp een matrix met de experimenten, waarbij u de afhankelijke procesparameters instelt op een lage respectievelijk hoge waarde.</a:t>
            </a:r>
          </a:p>
          <a:p>
            <a:pPr>
              <a:buFontTx/>
              <a:buAutoNum type="arabicPeriod"/>
            </a:pPr>
            <a:r>
              <a:rPr lang="nl-NL" altLang="nl-NL">
                <a:latin typeface="Calibri" pitchFamily="34" charset="0"/>
              </a:rPr>
              <a:t>Voer de experimenten uit.</a:t>
            </a:r>
          </a:p>
          <a:p>
            <a:pPr>
              <a:buFontTx/>
              <a:buAutoNum type="arabicPeriod"/>
            </a:pPr>
            <a:r>
              <a:rPr lang="nl-NL" altLang="nl-NL">
                <a:latin typeface="Calibri" pitchFamily="34" charset="0"/>
              </a:rPr>
              <a:t>Bereken het effect van de verschillende afhankelijke procesparameters.</a:t>
            </a:r>
          </a:p>
          <a:p>
            <a:pPr>
              <a:buFontTx/>
              <a:buAutoNum type="arabicPeriod"/>
            </a:pPr>
            <a:r>
              <a:rPr lang="nl-NL" altLang="nl-NL">
                <a:latin typeface="Calibri" pitchFamily="34" charset="0"/>
              </a:rPr>
              <a:t>Bereken het effect van de onderlinge interactie van de procesparameters.</a:t>
            </a:r>
          </a:p>
        </p:txBody>
      </p:sp>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268413"/>
            <a:ext cx="3378200" cy="206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hthoek 1"/>
          <p:cNvSpPr>
            <a:spLocks noChangeArrowheads="1"/>
          </p:cNvSpPr>
          <p:nvPr/>
        </p:nvSpPr>
        <p:spPr bwMode="auto">
          <a:xfrm>
            <a:off x="755650" y="1196975"/>
            <a:ext cx="81375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62063"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nl-NL" altLang="nl-NL" b="1">
                <a:latin typeface="Calibri" pitchFamily="34" charset="0"/>
              </a:rPr>
              <a:t>Design of Experiments (voorbeeld)</a:t>
            </a:r>
          </a:p>
          <a:p>
            <a:endParaRPr lang="nl-NL" altLang="nl-NL">
              <a:latin typeface="Calibri" pitchFamily="34" charset="0"/>
            </a:endParaRPr>
          </a:p>
          <a:p>
            <a:endParaRPr lang="nl-NL" altLang="nl-NL">
              <a:latin typeface="Calibri" pitchFamily="34" charset="0"/>
            </a:endParaRPr>
          </a:p>
          <a:p>
            <a:endParaRPr lang="nl-NL" altLang="nl-NL">
              <a:latin typeface="Calibri" pitchFamily="34" charset="0"/>
            </a:endParaRPr>
          </a:p>
          <a:p>
            <a:endParaRPr lang="nl-NL" altLang="nl-NL">
              <a:latin typeface="Calibri" pitchFamily="34" charset="0"/>
            </a:endParaRPr>
          </a:p>
          <a:p>
            <a:endParaRPr lang="nl-NL" altLang="nl-NL">
              <a:latin typeface="Calibri" pitchFamily="34" charset="0"/>
            </a:endParaRPr>
          </a:p>
          <a:p>
            <a:endParaRPr lang="nl-NL" altLang="nl-NL">
              <a:latin typeface="Calibri" pitchFamily="34" charset="0"/>
            </a:endParaRPr>
          </a:p>
          <a:p>
            <a:endParaRPr lang="nl-NL" altLang="nl-NL">
              <a:latin typeface="Calibri" pitchFamily="34" charset="0"/>
            </a:endParaRPr>
          </a:p>
          <a:p>
            <a:r>
              <a:rPr lang="nl-NL" altLang="nl-NL">
                <a:latin typeface="Calibri" pitchFamily="34" charset="0"/>
              </a:rPr>
              <a:t>Effect van de temperatuur op de vormvastheid:</a:t>
            </a:r>
          </a:p>
          <a:p>
            <a:endParaRPr lang="nl-NL" altLang="nl-NL">
              <a:latin typeface="Calibri" pitchFamily="34" charset="0"/>
            </a:endParaRPr>
          </a:p>
          <a:p>
            <a:r>
              <a:rPr lang="nl-NL" altLang="nl-NL">
                <a:latin typeface="Calibri" pitchFamily="34" charset="0"/>
              </a:rPr>
              <a:t>Effect van de druk op de vormvastheid:</a:t>
            </a:r>
          </a:p>
          <a:p>
            <a:endParaRPr lang="nl-NL" altLang="nl-NL">
              <a:latin typeface="Calibri" pitchFamily="34" charset="0"/>
            </a:endParaRPr>
          </a:p>
          <a:p>
            <a:r>
              <a:rPr lang="nl-NL" altLang="nl-NL">
                <a:latin typeface="Calibri" pitchFamily="34" charset="0"/>
              </a:rPr>
              <a:t>Effect van de onderlinge afhankelijkheid:</a:t>
            </a:r>
          </a:p>
          <a:p>
            <a:endParaRPr lang="nl-NL" altLang="nl-NL">
              <a:latin typeface="Calibri" pitchFamily="34" charset="0"/>
            </a:endParaRPr>
          </a:p>
          <a:p>
            <a:r>
              <a:rPr lang="nl-NL" altLang="nl-NL">
                <a:latin typeface="Calibri" pitchFamily="34" charset="0"/>
              </a:rPr>
              <a:t>Dit laatste wil zeggen dat het effect van een hogere temperatuur bij een hogere druk</a:t>
            </a:r>
          </a:p>
          <a:p>
            <a:r>
              <a:rPr lang="nl-NL" altLang="nl-NL">
                <a:latin typeface="Calibri" pitchFamily="34" charset="0"/>
              </a:rPr>
              <a:t>0,2% lager is dan het effect bij een lagere druk.</a:t>
            </a:r>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628775"/>
            <a:ext cx="6397625"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284538"/>
            <a:ext cx="333851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933825"/>
            <a:ext cx="3338512"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652963"/>
            <a:ext cx="34115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weroint sjabloon - Concep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Powweroint sjabloon - Concept</Template>
  <TotalTime>1607</TotalTime>
  <Words>595</Words>
  <Application>Microsoft Office PowerPoint</Application>
  <PresentationFormat>Diavoorstelling (4:3)</PresentationFormat>
  <Paragraphs>98</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ScalaSans-Bold</vt:lpstr>
      <vt:lpstr>ScalaSans-Italic</vt:lpstr>
      <vt:lpstr>ScalaSans-Regular</vt:lpstr>
      <vt:lpstr>Powweroint sjabloon - Concept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NCOI Opleidingsgroep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Joke Algra Hofman</dc:creator>
  <cp:lastModifiedBy>Hendriks Advies</cp:lastModifiedBy>
  <cp:revision>161</cp:revision>
  <cp:lastPrinted>2013-10-03T07:40:34Z</cp:lastPrinted>
  <dcterms:created xsi:type="dcterms:W3CDTF">2014-02-05T08:21:33Z</dcterms:created>
  <dcterms:modified xsi:type="dcterms:W3CDTF">2015-02-03T20:31:55Z</dcterms:modified>
</cp:coreProperties>
</file>