
<file path=[Content_Types].xml><?xml version="1.0" encoding="utf-8"?>
<Types xmlns="http://schemas.openxmlformats.org/package/2006/content-types"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handoutMasterIdLst>
    <p:handoutMasterId r:id="rId21"/>
  </p:handoutMasterIdLst>
  <p:sldIdLst>
    <p:sldId id="256" r:id="rId2"/>
    <p:sldId id="416" r:id="rId3"/>
    <p:sldId id="417" r:id="rId4"/>
    <p:sldId id="418" r:id="rId5"/>
    <p:sldId id="419" r:id="rId6"/>
    <p:sldId id="420" r:id="rId7"/>
    <p:sldId id="421" r:id="rId8"/>
    <p:sldId id="422" r:id="rId9"/>
    <p:sldId id="423" r:id="rId10"/>
    <p:sldId id="424" r:id="rId11"/>
    <p:sldId id="425" r:id="rId12"/>
    <p:sldId id="426" r:id="rId13"/>
    <p:sldId id="427" r:id="rId14"/>
    <p:sldId id="428" r:id="rId15"/>
    <p:sldId id="429" r:id="rId16"/>
    <p:sldId id="430" r:id="rId17"/>
    <p:sldId id="431" r:id="rId18"/>
    <p:sldId id="432" r:id="rId19"/>
    <p:sldId id="433" r:id="rId20"/>
  </p:sldIdLst>
  <p:sldSz cx="9144000" cy="6858000" type="screen4x3"/>
  <p:notesSz cx="6858000" cy="9144000"/>
  <p:defaultTextStyle>
    <a:defPPr>
      <a:defRPr lang="nl-NL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9DD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1" autoAdjust="0"/>
    <p:restoredTop sz="94745" autoAdjust="0"/>
  </p:normalViewPr>
  <p:slideViewPr>
    <p:cSldViewPr>
      <p:cViewPr varScale="1">
        <p:scale>
          <a:sx n="67" d="100"/>
          <a:sy n="67" d="100"/>
        </p:scale>
        <p:origin x="1392" y="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68" d="100"/>
          <a:sy n="68" d="100"/>
        </p:scale>
        <p:origin x="-3252" y="-9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6334677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910349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400791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984604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2"/>
          <p:cNvSpPr txBox="1"/>
          <p:nvPr userDrawn="1"/>
        </p:nvSpPr>
        <p:spPr>
          <a:xfrm>
            <a:off x="977900" y="5713413"/>
            <a:ext cx="5591175" cy="3079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nl-NL" sz="1400" dirty="0">
                <a:latin typeface="ScalaSans-Regular" panose="020B0503060101020103" pitchFamily="34" charset="0"/>
              </a:rPr>
              <a:t>© Jan </a:t>
            </a:r>
            <a:r>
              <a:rPr lang="nl-NL" sz="1400" dirty="0" err="1">
                <a:latin typeface="ScalaSans-Regular" panose="020B0503060101020103" pitchFamily="34" charset="0"/>
              </a:rPr>
              <a:t>Eppink</a:t>
            </a:r>
            <a:r>
              <a:rPr lang="nl-NL" sz="1400" dirty="0">
                <a:latin typeface="ScalaSans-Regular" panose="020B0503060101020103" pitchFamily="34" charset="0"/>
              </a:rPr>
              <a:t>, </a:t>
            </a:r>
            <a:r>
              <a:rPr lang="nl-NL" sz="1400" dirty="0">
                <a:latin typeface="ScalaSans-Italic" panose="020B0503060101090104" pitchFamily="34" charset="0"/>
              </a:rPr>
              <a:t>Strategisch management </a:t>
            </a:r>
            <a:r>
              <a:rPr lang="nl-NL" sz="1400" dirty="0">
                <a:latin typeface="ScalaSans-Regular" panose="020B0503060101020103" pitchFamily="34" charset="0"/>
              </a:rPr>
              <a:t>Hilversum: Concept uitgeefgroep </a:t>
            </a:r>
          </a:p>
        </p:txBody>
      </p:sp>
    </p:spTree>
    <p:extLst>
      <p:ext uri="{BB962C8B-B14F-4D97-AF65-F5344CB8AC3E}">
        <p14:creationId xmlns:p14="http://schemas.microsoft.com/office/powerpoint/2010/main" val="21550460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283809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142155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003879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910028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651911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218382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248114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Afbeelding 8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9925" y="239713"/>
            <a:ext cx="1800225" cy="933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kstvak 9"/>
          <p:cNvSpPr txBox="1"/>
          <p:nvPr/>
        </p:nvSpPr>
        <p:spPr>
          <a:xfrm>
            <a:off x="0" y="6237288"/>
            <a:ext cx="9144000" cy="625475"/>
          </a:xfrm>
          <a:prstGeom prst="rect">
            <a:avLst/>
          </a:prstGeom>
          <a:solidFill>
            <a:srgbClr val="009DDC"/>
          </a:solidFill>
        </p:spPr>
        <p:txBody>
          <a:bodyPr anchor="b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/>
            <a:endParaRPr lang="nl-NL" altLang="nl-NL" sz="2000" baseline="30000">
              <a:solidFill>
                <a:schemeClr val="bg1"/>
              </a:solidFill>
              <a:latin typeface="Calibri" pitchFamily="34" charset="0"/>
            </a:endParaRPr>
          </a:p>
          <a:p>
            <a:pPr algn="ctr"/>
            <a:r>
              <a:rPr lang="nl-NL" altLang="nl-NL" sz="3200" baseline="30000">
                <a:solidFill>
                  <a:schemeClr val="bg1"/>
                </a:solidFill>
                <a:latin typeface="Calibri" pitchFamily="34" charset="0"/>
              </a:rPr>
              <a:t>conceptuitgeefgroep.nl</a:t>
            </a:r>
          </a:p>
        </p:txBody>
      </p:sp>
      <p:cxnSp>
        <p:nvCxnSpPr>
          <p:cNvPr id="11" name="Rechte verbindingslijn 10"/>
          <p:cNvCxnSpPr/>
          <p:nvPr/>
        </p:nvCxnSpPr>
        <p:spPr>
          <a:xfrm>
            <a:off x="539750" y="0"/>
            <a:ext cx="0" cy="6092825"/>
          </a:xfrm>
          <a:prstGeom prst="line">
            <a:avLst/>
          </a:prstGeom>
          <a:ln w="57150">
            <a:solidFill>
              <a:srgbClr val="009DD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0" r:id="rId3"/>
    <p:sldLayoutId id="2147483669" r:id="rId4"/>
    <p:sldLayoutId id="2147483668" r:id="rId5"/>
    <p:sldLayoutId id="2147483667" r:id="rId6"/>
    <p:sldLayoutId id="2147483666" r:id="rId7"/>
    <p:sldLayoutId id="2147483665" r:id="rId8"/>
    <p:sldLayoutId id="2147483664" r:id="rId9"/>
    <p:sldLayoutId id="2147483663" r:id="rId10"/>
    <p:sldLayoutId id="2147483662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Titel 1"/>
          <p:cNvSpPr txBox="1">
            <a:spLocks/>
          </p:cNvSpPr>
          <p:nvPr/>
        </p:nvSpPr>
        <p:spPr bwMode="auto">
          <a:xfrm>
            <a:off x="0" y="2130425"/>
            <a:ext cx="9144000" cy="147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nl-NL" altLang="nl-NL" sz="4900">
                <a:solidFill>
                  <a:srgbClr val="009DDC"/>
                </a:solidFill>
                <a:latin typeface="ScalaSans-Bold"/>
              </a:rPr>
              <a:t>Procesmanagement </a:t>
            </a:r>
          </a:p>
          <a:p>
            <a:pPr algn="ctr">
              <a:lnSpc>
                <a:spcPct val="90000"/>
              </a:lnSpc>
            </a:pPr>
            <a:r>
              <a:rPr lang="nl-NL" altLang="nl-NL" sz="4900">
                <a:solidFill>
                  <a:srgbClr val="009DDC"/>
                </a:solidFill>
                <a:latin typeface="ScalaSans-Bold"/>
              </a:rPr>
              <a:t>in de praktijk</a:t>
            </a:r>
            <a:endParaRPr lang="nl-NL" altLang="nl-NL" sz="4900">
              <a:latin typeface="ScalaSans-Bold"/>
            </a:endParaRPr>
          </a:p>
        </p:txBody>
      </p:sp>
      <p:sp>
        <p:nvSpPr>
          <p:cNvPr id="14338" name="Rechthoek 2"/>
          <p:cNvSpPr>
            <a:spLocks noChangeArrowheads="1"/>
          </p:cNvSpPr>
          <p:nvPr/>
        </p:nvSpPr>
        <p:spPr bwMode="auto">
          <a:xfrm>
            <a:off x="2303463" y="3860800"/>
            <a:ext cx="4572000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/>
            <a:r>
              <a:rPr lang="nl-NL" altLang="nl-NL" sz="2400" dirty="0">
                <a:latin typeface="Calibri" pitchFamily="34" charset="0"/>
              </a:rPr>
              <a:t>Hoofdstuk </a:t>
            </a:r>
            <a:r>
              <a:rPr lang="nl-NL" altLang="nl-NL" sz="2400" dirty="0" smtClean="0">
                <a:latin typeface="Calibri" pitchFamily="34" charset="0"/>
              </a:rPr>
              <a:t>9</a:t>
            </a:r>
            <a:endParaRPr lang="nl-NL" altLang="nl-NL" sz="2400" dirty="0">
              <a:latin typeface="Calibri" pitchFamily="34" charset="0"/>
            </a:endParaRPr>
          </a:p>
          <a:p>
            <a:pPr algn="ctr"/>
            <a:r>
              <a:rPr lang="nl-NL" altLang="nl-NL" sz="2400" dirty="0" smtClean="0">
                <a:latin typeface="Calibri" pitchFamily="34" charset="0"/>
              </a:rPr>
              <a:t>Probleemoplossingstechnieken</a:t>
            </a:r>
            <a:endParaRPr lang="nl-NL" altLang="nl-NL" sz="2400" dirty="0">
              <a:latin typeface="Calibri" pitchFamily="34" charset="0"/>
            </a:endParaRPr>
          </a:p>
          <a:p>
            <a:pPr algn="ctr"/>
            <a:endParaRPr lang="nl-NL" altLang="nl-NL" sz="2400" dirty="0">
              <a:latin typeface="Calibri" pitchFamily="34" charset="0"/>
            </a:endParaRPr>
          </a:p>
          <a:p>
            <a:pPr algn="ctr"/>
            <a:r>
              <a:rPr lang="nl-NL" altLang="nl-NL" sz="2400" dirty="0">
                <a:latin typeface="Calibri" pitchFamily="34" charset="0"/>
              </a:rPr>
              <a:t>Hugo Hendriks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9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766513"/>
            <a:ext cx="5321969" cy="50241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8914" name="Rechthoek 1"/>
          <p:cNvSpPr>
            <a:spLocks noChangeArrowheads="1"/>
          </p:cNvSpPr>
          <p:nvPr/>
        </p:nvSpPr>
        <p:spPr bwMode="auto">
          <a:xfrm>
            <a:off x="755650" y="1196975"/>
            <a:ext cx="838835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nl-NL" altLang="nl-NL" b="1" dirty="0" smtClean="0">
                <a:latin typeface="Calibri" pitchFamily="34" charset="0"/>
              </a:rPr>
              <a:t>Interviewmethoden</a:t>
            </a:r>
            <a:endParaRPr lang="nl-NL" altLang="nl-NL" b="1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9668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hthoek 1"/>
          <p:cNvSpPr>
            <a:spLocks noChangeArrowheads="1"/>
          </p:cNvSpPr>
          <p:nvPr/>
        </p:nvSpPr>
        <p:spPr bwMode="auto">
          <a:xfrm>
            <a:off x="755650" y="1196975"/>
            <a:ext cx="838835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nl-NL" altLang="nl-NL" b="1" dirty="0" smtClean="0">
                <a:latin typeface="Calibri" pitchFamily="34" charset="0"/>
              </a:rPr>
              <a:t>Literatuuronderzoek</a:t>
            </a:r>
            <a:endParaRPr lang="nl-NL" altLang="nl-NL" b="1" dirty="0">
              <a:latin typeface="Calibri" pitchFamily="34" charset="0"/>
            </a:endParaRPr>
          </a:p>
          <a:p>
            <a:endParaRPr lang="nl-NL" altLang="nl-NL" dirty="0" smtClean="0">
              <a:latin typeface="Calibri" pitchFamily="34" charset="0"/>
            </a:endParaRPr>
          </a:p>
        </p:txBody>
      </p:sp>
      <p:pic>
        <p:nvPicPr>
          <p:cNvPr id="839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4463" y="1792288"/>
            <a:ext cx="6315075" cy="3705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49668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hthoek 1"/>
          <p:cNvSpPr>
            <a:spLocks noChangeArrowheads="1"/>
          </p:cNvSpPr>
          <p:nvPr/>
        </p:nvSpPr>
        <p:spPr bwMode="auto">
          <a:xfrm>
            <a:off x="755650" y="1196975"/>
            <a:ext cx="8388350" cy="48013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nl-NL" altLang="nl-NL" b="1" dirty="0" smtClean="0">
                <a:latin typeface="Calibri" pitchFamily="34" charset="0"/>
              </a:rPr>
              <a:t>Enquête</a:t>
            </a:r>
          </a:p>
          <a:p>
            <a:endParaRPr lang="nl-NL" altLang="nl-NL" dirty="0" smtClean="0">
              <a:latin typeface="Calibri" pitchFamily="34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nl-NL" altLang="nl-NL" dirty="0" smtClean="0">
                <a:latin typeface="Calibri" pitchFamily="34" charset="0"/>
              </a:rPr>
              <a:t>Aandachtspunten:</a:t>
            </a:r>
          </a:p>
          <a:p>
            <a:pPr marL="342900" indent="-342900">
              <a:buFont typeface="+mj-lt"/>
              <a:buAutoNum type="arabicPeriod"/>
            </a:pPr>
            <a:r>
              <a:rPr lang="nl-NL" altLang="nl-NL" dirty="0" smtClean="0">
                <a:latin typeface="Calibri" pitchFamily="34" charset="0"/>
              </a:rPr>
              <a:t>Open of gesloten vragen</a:t>
            </a:r>
          </a:p>
          <a:p>
            <a:pPr marL="342900" indent="-342900">
              <a:buFont typeface="+mj-lt"/>
              <a:buAutoNum type="arabicPeriod"/>
            </a:pPr>
            <a:r>
              <a:rPr lang="nl-NL" altLang="nl-NL" dirty="0" smtClean="0">
                <a:latin typeface="Calibri" pitchFamily="34" charset="0"/>
              </a:rPr>
              <a:t>Kwalitatief of kwantitatief</a:t>
            </a:r>
          </a:p>
          <a:p>
            <a:pPr marL="342900" indent="-342900">
              <a:buFont typeface="+mj-lt"/>
              <a:buAutoNum type="arabicPeriod"/>
            </a:pPr>
            <a:r>
              <a:rPr lang="nl-NL" altLang="nl-NL" dirty="0" smtClean="0">
                <a:latin typeface="Calibri" pitchFamily="34" charset="0"/>
              </a:rPr>
              <a:t>Steekproefomvang</a:t>
            </a:r>
          </a:p>
          <a:p>
            <a:pPr marL="681038" lvl="1" indent="-342900">
              <a:buFont typeface="Arial" panose="020B0604020202020204" pitchFamily="34" charset="0"/>
              <a:buChar char="•"/>
            </a:pPr>
            <a:r>
              <a:rPr lang="nl-NL" altLang="nl-NL" dirty="0" smtClean="0">
                <a:latin typeface="Calibri" pitchFamily="34" charset="0"/>
              </a:rPr>
              <a:t>n = het aantal benodigde respondenten</a:t>
            </a:r>
          </a:p>
          <a:p>
            <a:pPr marL="681038" lvl="1" indent="-342900">
              <a:buFont typeface="Arial" panose="020B0604020202020204" pitchFamily="34" charset="0"/>
              <a:buChar char="•"/>
            </a:pPr>
            <a:r>
              <a:rPr lang="nl-NL" altLang="nl-NL" dirty="0" err="1" smtClean="0">
                <a:latin typeface="Calibri" pitchFamily="34" charset="0"/>
              </a:rPr>
              <a:t>z</a:t>
            </a:r>
            <a:r>
              <a:rPr lang="nl-NL" altLang="nl-NL" dirty="0" smtClean="0">
                <a:latin typeface="Calibri" pitchFamily="34" charset="0"/>
              </a:rPr>
              <a:t> = een maat voor de gewenste betrouwbaarheid (1,96 bij een betrouwbaarheid van 95%</a:t>
            </a:r>
          </a:p>
          <a:p>
            <a:pPr marL="681038" lvl="1" indent="-342900">
              <a:buFont typeface="Arial" panose="020B0604020202020204" pitchFamily="34" charset="0"/>
              <a:buChar char="•"/>
            </a:pPr>
            <a:r>
              <a:rPr lang="nl-NL" altLang="nl-NL" dirty="0" smtClean="0">
                <a:latin typeface="Calibri" pitchFamily="34" charset="0"/>
              </a:rPr>
              <a:t>en 3 bij een betrouwbaarheid van 99,7%)</a:t>
            </a:r>
          </a:p>
          <a:p>
            <a:pPr marL="681038" lvl="1" indent="-342900">
              <a:buFont typeface="Arial" panose="020B0604020202020204" pitchFamily="34" charset="0"/>
              <a:buChar char="•"/>
            </a:pPr>
            <a:r>
              <a:rPr lang="nl-NL" altLang="nl-NL" dirty="0" smtClean="0">
                <a:latin typeface="Calibri" pitchFamily="34" charset="0"/>
              </a:rPr>
              <a:t>N = de grootte van de populatie</a:t>
            </a:r>
          </a:p>
          <a:p>
            <a:pPr marL="681038" lvl="1" indent="-342900">
              <a:buFont typeface="Arial" panose="020B0604020202020204" pitchFamily="34" charset="0"/>
              <a:buChar char="•"/>
            </a:pPr>
            <a:r>
              <a:rPr lang="nl-NL" altLang="nl-NL" dirty="0" smtClean="0">
                <a:latin typeface="Calibri" pitchFamily="34" charset="0"/>
              </a:rPr>
              <a:t>p = de kans dat iemand een bepaald antwoord geeft (als deze niet bekend is, dan wordt voor de zekerheid 0,5 genomen</a:t>
            </a:r>
          </a:p>
          <a:p>
            <a:pPr marL="681038" lvl="1" indent="-342900">
              <a:buFont typeface="Arial" panose="020B0604020202020204" pitchFamily="34" charset="0"/>
              <a:buChar char="•"/>
            </a:pPr>
            <a:r>
              <a:rPr lang="nl-NL" altLang="nl-NL" dirty="0" smtClean="0">
                <a:latin typeface="Calibri" pitchFamily="34" charset="0"/>
              </a:rPr>
              <a:t>e = de foutmarge (vaak wordt hierbij 1%, 5% of 10% gehanteerd)</a:t>
            </a:r>
          </a:p>
          <a:p>
            <a:pPr marL="342900" indent="-342900">
              <a:buFont typeface="+mj-lt"/>
              <a:buAutoNum type="arabicPeriod"/>
            </a:pPr>
            <a:r>
              <a:rPr lang="nl-NL" altLang="nl-NL" dirty="0" smtClean="0">
                <a:latin typeface="Calibri" pitchFamily="34" charset="0"/>
              </a:rPr>
              <a:t>Meetschaal (nominale schaal, </a:t>
            </a:r>
            <a:r>
              <a:rPr lang="nl-NL" altLang="nl-NL" dirty="0" err="1" smtClean="0">
                <a:latin typeface="Calibri" pitchFamily="34" charset="0"/>
              </a:rPr>
              <a:t>dichotome</a:t>
            </a:r>
            <a:r>
              <a:rPr lang="nl-NL" altLang="nl-NL" dirty="0" smtClean="0">
                <a:latin typeface="Calibri" pitchFamily="34" charset="0"/>
              </a:rPr>
              <a:t> schaal, ordinale schaal, Likertschaal)</a:t>
            </a:r>
          </a:p>
          <a:p>
            <a:endParaRPr lang="nl-NL" altLang="nl-NL" dirty="0" smtClean="0">
              <a:latin typeface="Calibri" pitchFamily="34" charset="0"/>
            </a:endParaRPr>
          </a:p>
          <a:p>
            <a:endParaRPr lang="nl-NL" altLang="nl-NL" dirty="0">
              <a:latin typeface="Calibri" pitchFamily="34" charset="0"/>
            </a:endParaRPr>
          </a:p>
        </p:txBody>
      </p:sp>
      <p:pic>
        <p:nvPicPr>
          <p:cNvPr id="849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9438" y="2369840"/>
            <a:ext cx="3305175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49668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hthoek 1"/>
          <p:cNvSpPr>
            <a:spLocks noChangeArrowheads="1"/>
          </p:cNvSpPr>
          <p:nvPr/>
        </p:nvSpPr>
        <p:spPr bwMode="auto">
          <a:xfrm>
            <a:off x="755650" y="1196975"/>
            <a:ext cx="8388350" cy="203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nl-NL" altLang="nl-NL" b="1" dirty="0" smtClean="0">
                <a:latin typeface="Calibri" pitchFamily="34" charset="0"/>
              </a:rPr>
              <a:t>Observatie</a:t>
            </a:r>
            <a:endParaRPr lang="nl-NL" altLang="nl-NL" b="1" dirty="0">
              <a:latin typeface="Calibri" pitchFamily="34" charset="0"/>
            </a:endParaRPr>
          </a:p>
          <a:p>
            <a:endParaRPr lang="nl-NL" altLang="nl-NL" dirty="0" smtClean="0">
              <a:latin typeface="Calibri" pitchFamily="34" charset="0"/>
            </a:endParaRPr>
          </a:p>
          <a:p>
            <a:endParaRPr lang="nl-NL" altLang="nl-NL" dirty="0">
              <a:latin typeface="Calibri" pitchFamily="34" charset="0"/>
            </a:endParaRPr>
          </a:p>
          <a:p>
            <a:r>
              <a:rPr lang="nl-NL" altLang="nl-NL" dirty="0" smtClean="0">
                <a:latin typeface="Calibri" pitchFamily="34" charset="0"/>
              </a:rPr>
              <a:t>Enkele observatietechnieken: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altLang="nl-NL" dirty="0" smtClean="0">
                <a:latin typeface="Calibri" pitchFamily="34" charset="0"/>
              </a:rPr>
              <a:t>Multi-momentopname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altLang="nl-NL" dirty="0" smtClean="0">
                <a:latin typeface="Calibri" pitchFamily="34" charset="0"/>
              </a:rPr>
              <a:t>Rapid Plant Assessment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altLang="nl-NL" dirty="0" smtClean="0">
                <a:latin typeface="Calibri" pitchFamily="34" charset="0"/>
              </a:rPr>
              <a:t>PEMM-analyse</a:t>
            </a:r>
          </a:p>
        </p:txBody>
      </p:sp>
      <p:pic>
        <p:nvPicPr>
          <p:cNvPr id="860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1196975"/>
            <a:ext cx="4464496" cy="434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49668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hthoek 1"/>
          <p:cNvSpPr>
            <a:spLocks noChangeArrowheads="1"/>
          </p:cNvSpPr>
          <p:nvPr/>
        </p:nvSpPr>
        <p:spPr bwMode="auto">
          <a:xfrm>
            <a:off x="755650" y="1196975"/>
            <a:ext cx="8388350" cy="36933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nl-NL" altLang="nl-NL" b="1" dirty="0" smtClean="0">
                <a:latin typeface="Calibri" pitchFamily="34" charset="0"/>
              </a:rPr>
              <a:t>Besluitvormingstechnieken</a:t>
            </a:r>
            <a:endParaRPr lang="nl-NL" altLang="nl-NL" b="1" dirty="0">
              <a:latin typeface="Calibri" pitchFamily="34" charset="0"/>
            </a:endParaRPr>
          </a:p>
          <a:p>
            <a:endParaRPr lang="nl-NL" altLang="nl-NL" dirty="0" smtClean="0">
              <a:latin typeface="Calibri" pitchFamily="34" charset="0"/>
            </a:endParaRPr>
          </a:p>
          <a:p>
            <a:r>
              <a:rPr lang="nl-NL" altLang="nl-NL" dirty="0" smtClean="0">
                <a:latin typeface="Calibri" pitchFamily="34" charset="0"/>
              </a:rPr>
              <a:t>Drie soorten beslissingen: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altLang="nl-NL" dirty="0" smtClean="0">
                <a:latin typeface="Calibri" pitchFamily="34" charset="0"/>
              </a:rPr>
              <a:t>beslissingen onder volledige zekerheid (volledig gestructureerde beslissingen);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altLang="nl-NL" dirty="0" smtClean="0">
                <a:latin typeface="Calibri" pitchFamily="34" charset="0"/>
              </a:rPr>
              <a:t>beslissingen onder risico (semigestructureerde beslissingen);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altLang="nl-NL" dirty="0" smtClean="0">
                <a:latin typeface="Calibri" pitchFamily="34" charset="0"/>
              </a:rPr>
              <a:t>beslissingen onder volledige onzekerheid (volledig ongestructureerde beslissingen).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l-NL" altLang="nl-NL" dirty="0">
              <a:latin typeface="Calibri" pitchFamily="34" charset="0"/>
            </a:endParaRPr>
          </a:p>
          <a:p>
            <a:r>
              <a:rPr lang="nl-NL" altLang="nl-NL" dirty="0" smtClean="0">
                <a:latin typeface="Calibri" pitchFamily="34" charset="0"/>
              </a:rPr>
              <a:t>Verschillende technieken: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altLang="nl-NL" dirty="0" smtClean="0">
                <a:latin typeface="Calibri" pitchFamily="34" charset="0"/>
              </a:rPr>
              <a:t>PMI-methode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altLang="nl-NL" dirty="0" err="1" smtClean="0">
                <a:latin typeface="Calibri" pitchFamily="34" charset="0"/>
              </a:rPr>
              <a:t>Paired</a:t>
            </a:r>
            <a:r>
              <a:rPr lang="nl-NL" altLang="nl-NL" dirty="0" smtClean="0">
                <a:latin typeface="Calibri" pitchFamily="34" charset="0"/>
              </a:rPr>
              <a:t> </a:t>
            </a:r>
            <a:r>
              <a:rPr lang="nl-NL" altLang="nl-NL" dirty="0" err="1" smtClean="0">
                <a:latin typeface="Calibri" pitchFamily="34" charset="0"/>
              </a:rPr>
              <a:t>Comparison</a:t>
            </a:r>
            <a:r>
              <a:rPr lang="nl-NL" altLang="nl-NL" dirty="0" smtClean="0">
                <a:latin typeface="Calibri" pitchFamily="34" charset="0"/>
              </a:rPr>
              <a:t> Analyse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altLang="nl-NL" dirty="0" smtClean="0">
                <a:latin typeface="Calibri" pitchFamily="34" charset="0"/>
              </a:rPr>
              <a:t>Multicriteria-analyse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altLang="nl-NL" dirty="0" smtClean="0">
                <a:latin typeface="Calibri" pitchFamily="34" charset="0"/>
              </a:rPr>
              <a:t>Beslissingsboomanalyse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altLang="nl-NL" dirty="0" smtClean="0">
                <a:latin typeface="Calibri" pitchFamily="34" charset="0"/>
              </a:rPr>
              <a:t>Beeldvorming – oordeelsvorming – besluitvorming</a:t>
            </a:r>
          </a:p>
        </p:txBody>
      </p:sp>
    </p:spTree>
    <p:extLst>
      <p:ext uri="{BB962C8B-B14F-4D97-AF65-F5344CB8AC3E}">
        <p14:creationId xmlns:p14="http://schemas.microsoft.com/office/powerpoint/2010/main" val="2273753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hthoek 1"/>
          <p:cNvSpPr>
            <a:spLocks noChangeArrowheads="1"/>
          </p:cNvSpPr>
          <p:nvPr/>
        </p:nvSpPr>
        <p:spPr bwMode="auto">
          <a:xfrm>
            <a:off x="755650" y="1196975"/>
            <a:ext cx="8388350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nl-NL" altLang="nl-NL" b="1" dirty="0" smtClean="0">
                <a:latin typeface="Calibri" pitchFamily="34" charset="0"/>
              </a:rPr>
              <a:t>PMI-methode</a:t>
            </a:r>
            <a:endParaRPr lang="nl-NL" altLang="nl-NL" b="1" dirty="0">
              <a:latin typeface="Calibri" pitchFamily="34" charset="0"/>
            </a:endParaRPr>
          </a:p>
          <a:p>
            <a:endParaRPr lang="nl-NL" altLang="nl-NL" dirty="0" smtClean="0">
              <a:latin typeface="Calibri" pitchFamily="34" charset="0"/>
            </a:endParaRPr>
          </a:p>
          <a:p>
            <a:r>
              <a:rPr lang="nl-NL" altLang="nl-NL" dirty="0" smtClean="0">
                <a:latin typeface="Calibri" pitchFamily="34" charset="0"/>
              </a:rPr>
              <a:t>Een voorbeeld:</a:t>
            </a:r>
          </a:p>
        </p:txBody>
      </p:sp>
      <p:pic>
        <p:nvPicPr>
          <p:cNvPr id="911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763" y="2144713"/>
            <a:ext cx="7610475" cy="300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73211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hthoek 1"/>
          <p:cNvSpPr>
            <a:spLocks noChangeArrowheads="1"/>
          </p:cNvSpPr>
          <p:nvPr/>
        </p:nvSpPr>
        <p:spPr bwMode="auto">
          <a:xfrm>
            <a:off x="755650" y="1196975"/>
            <a:ext cx="8388350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nl-NL" altLang="nl-NL" b="1" dirty="0" err="1" smtClean="0">
                <a:latin typeface="Calibri" pitchFamily="34" charset="0"/>
              </a:rPr>
              <a:t>Paired</a:t>
            </a:r>
            <a:r>
              <a:rPr lang="nl-NL" altLang="nl-NL" b="1" dirty="0" smtClean="0">
                <a:latin typeface="Calibri" pitchFamily="34" charset="0"/>
              </a:rPr>
              <a:t> </a:t>
            </a:r>
            <a:r>
              <a:rPr lang="nl-NL" altLang="nl-NL" b="1" dirty="0" err="1" smtClean="0">
                <a:latin typeface="Calibri" pitchFamily="34" charset="0"/>
              </a:rPr>
              <a:t>Comparison</a:t>
            </a:r>
            <a:r>
              <a:rPr lang="nl-NL" altLang="nl-NL" b="1" dirty="0" smtClean="0">
                <a:latin typeface="Calibri" pitchFamily="34" charset="0"/>
              </a:rPr>
              <a:t> Analyse</a:t>
            </a:r>
            <a:endParaRPr lang="nl-NL" altLang="nl-NL" b="1" dirty="0">
              <a:latin typeface="Calibri" pitchFamily="34" charset="0"/>
            </a:endParaRPr>
          </a:p>
          <a:p>
            <a:endParaRPr lang="nl-NL" altLang="nl-NL" dirty="0" smtClean="0">
              <a:latin typeface="Calibri" pitchFamily="34" charset="0"/>
            </a:endParaRPr>
          </a:p>
          <a:p>
            <a:r>
              <a:rPr lang="nl-NL" altLang="nl-NL" dirty="0" smtClean="0">
                <a:latin typeface="Calibri" pitchFamily="34" charset="0"/>
              </a:rPr>
              <a:t>Een voorbeeld:</a:t>
            </a:r>
          </a:p>
        </p:txBody>
      </p:sp>
      <p:pic>
        <p:nvPicPr>
          <p:cNvPr id="901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059" y="2204864"/>
            <a:ext cx="7648575" cy="1876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61307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hthoek 1"/>
          <p:cNvSpPr>
            <a:spLocks noChangeArrowheads="1"/>
          </p:cNvSpPr>
          <p:nvPr/>
        </p:nvSpPr>
        <p:spPr bwMode="auto">
          <a:xfrm>
            <a:off x="755650" y="1196975"/>
            <a:ext cx="838835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nl-NL" altLang="nl-NL" b="1" dirty="0" smtClean="0">
                <a:latin typeface="Calibri" pitchFamily="34" charset="0"/>
              </a:rPr>
              <a:t>Multicriteria-analyse</a:t>
            </a:r>
            <a:endParaRPr lang="nl-NL" altLang="nl-NL" b="1" dirty="0">
              <a:latin typeface="Calibri" pitchFamily="34" charset="0"/>
            </a:endParaRPr>
          </a:p>
          <a:p>
            <a:endParaRPr lang="nl-NL" altLang="nl-NL" dirty="0" smtClean="0">
              <a:latin typeface="Calibri" pitchFamily="34" charset="0"/>
            </a:endParaRPr>
          </a:p>
        </p:txBody>
      </p:sp>
      <p:pic>
        <p:nvPicPr>
          <p:cNvPr id="870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113" y="2132856"/>
            <a:ext cx="7993629" cy="24446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61307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hthoek 1"/>
          <p:cNvSpPr>
            <a:spLocks noChangeArrowheads="1"/>
          </p:cNvSpPr>
          <p:nvPr/>
        </p:nvSpPr>
        <p:spPr bwMode="auto">
          <a:xfrm>
            <a:off x="755650" y="1196975"/>
            <a:ext cx="8388350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nl-NL" altLang="nl-NL" b="1" dirty="0" smtClean="0">
                <a:latin typeface="Calibri" pitchFamily="34" charset="0"/>
              </a:rPr>
              <a:t>Beslissingsboomanalyse</a:t>
            </a:r>
            <a:endParaRPr lang="nl-NL" altLang="nl-NL" b="1" dirty="0">
              <a:latin typeface="Calibri" pitchFamily="34" charset="0"/>
            </a:endParaRPr>
          </a:p>
          <a:p>
            <a:endParaRPr lang="nl-NL" altLang="nl-NL" dirty="0" smtClean="0">
              <a:latin typeface="Calibri" pitchFamily="34" charset="0"/>
            </a:endParaRPr>
          </a:p>
          <a:p>
            <a:r>
              <a:rPr lang="nl-NL" altLang="nl-NL" dirty="0" smtClean="0">
                <a:latin typeface="Calibri" pitchFamily="34" charset="0"/>
              </a:rPr>
              <a:t>Een voorbeeld:</a:t>
            </a:r>
          </a:p>
        </p:txBody>
      </p:sp>
      <p:pic>
        <p:nvPicPr>
          <p:cNvPr id="880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2116841"/>
            <a:ext cx="6840760" cy="40011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61307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hthoek 1"/>
          <p:cNvSpPr>
            <a:spLocks noChangeArrowheads="1"/>
          </p:cNvSpPr>
          <p:nvPr/>
        </p:nvSpPr>
        <p:spPr bwMode="auto">
          <a:xfrm>
            <a:off x="755650" y="1196975"/>
            <a:ext cx="838835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nl-NL" altLang="nl-NL" b="1" dirty="0" smtClean="0">
                <a:latin typeface="Calibri" pitchFamily="34" charset="0"/>
              </a:rPr>
              <a:t>Beeldvorming – Oordeelsvorming – Besluitvorming</a:t>
            </a:r>
            <a:endParaRPr lang="nl-NL" altLang="nl-NL" b="1" dirty="0">
              <a:latin typeface="Calibri" pitchFamily="34" charset="0"/>
            </a:endParaRPr>
          </a:p>
          <a:p>
            <a:endParaRPr lang="nl-NL" altLang="nl-NL" dirty="0" smtClean="0">
              <a:latin typeface="Calibri" pitchFamily="34" charset="0"/>
            </a:endParaRPr>
          </a:p>
        </p:txBody>
      </p:sp>
      <p:pic>
        <p:nvPicPr>
          <p:cNvPr id="890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1613" y="1816100"/>
            <a:ext cx="6200775" cy="3657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61307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hthoek 1"/>
          <p:cNvSpPr>
            <a:spLocks noChangeArrowheads="1"/>
          </p:cNvSpPr>
          <p:nvPr/>
        </p:nvSpPr>
        <p:spPr bwMode="auto">
          <a:xfrm>
            <a:off x="755650" y="1196975"/>
            <a:ext cx="83883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nl-NL" altLang="nl-NL" b="1" dirty="0" smtClean="0">
                <a:latin typeface="Calibri" pitchFamily="34" charset="0"/>
              </a:rPr>
              <a:t>Probleemoplossing</a:t>
            </a:r>
            <a:endParaRPr lang="nl-NL" altLang="nl-NL" b="1" dirty="0">
              <a:latin typeface="Calibri" pitchFamily="34" charset="0"/>
            </a:endParaRPr>
          </a:p>
          <a:p>
            <a:endParaRPr lang="nl-NL" altLang="nl-NL" dirty="0">
              <a:latin typeface="Calibri" pitchFamily="34" charset="0"/>
            </a:endParaRPr>
          </a:p>
        </p:txBody>
      </p:sp>
      <p:pic>
        <p:nvPicPr>
          <p:cNvPr id="38920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837189"/>
            <a:ext cx="6391275" cy="3752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hthoek 1"/>
          <p:cNvSpPr>
            <a:spLocks noChangeArrowheads="1"/>
          </p:cNvSpPr>
          <p:nvPr/>
        </p:nvSpPr>
        <p:spPr bwMode="auto">
          <a:xfrm>
            <a:off x="755650" y="1196975"/>
            <a:ext cx="8388350" cy="203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nl-NL" altLang="nl-NL" b="1" dirty="0" smtClean="0">
                <a:latin typeface="Calibri" pitchFamily="34" charset="0"/>
              </a:rPr>
              <a:t>Creativiteitstechnieken</a:t>
            </a:r>
            <a:endParaRPr lang="nl-NL" altLang="nl-NL" b="1" dirty="0">
              <a:latin typeface="Calibri" pitchFamily="34" charset="0"/>
            </a:endParaRPr>
          </a:p>
          <a:p>
            <a:endParaRPr lang="nl-NL" altLang="nl-NL" dirty="0" smtClean="0">
              <a:latin typeface="Calibri" pitchFamily="34" charset="0"/>
            </a:endParaRPr>
          </a:p>
          <a:p>
            <a:r>
              <a:rPr lang="nl-NL" altLang="nl-NL" dirty="0" smtClean="0">
                <a:latin typeface="Calibri" pitchFamily="34" charset="0"/>
              </a:rPr>
              <a:t>Er zijn vier verschillende soorten creativiteitstechnieken die u helpen om:</a:t>
            </a:r>
          </a:p>
          <a:p>
            <a:pPr marL="342900" indent="-342900">
              <a:buFont typeface="+mj-lt"/>
              <a:buAutoNum type="arabicPeriod"/>
            </a:pPr>
            <a:r>
              <a:rPr lang="nl-NL" altLang="nl-NL" dirty="0" smtClean="0">
                <a:latin typeface="Calibri" pitchFamily="34" charset="0"/>
              </a:rPr>
              <a:t>meerdere invalshoeken van een probleem te ontdekken (</a:t>
            </a:r>
            <a:r>
              <a:rPr lang="nl-NL" altLang="nl-NL" dirty="0" err="1" smtClean="0">
                <a:latin typeface="Calibri" pitchFamily="34" charset="0"/>
              </a:rPr>
              <a:t>mindmapping</a:t>
            </a:r>
            <a:r>
              <a:rPr lang="nl-NL" altLang="nl-NL" dirty="0" smtClean="0">
                <a:latin typeface="Calibri" pitchFamily="34" charset="0"/>
              </a:rPr>
              <a:t>);</a:t>
            </a:r>
          </a:p>
          <a:p>
            <a:pPr marL="342900" indent="-342900">
              <a:buFont typeface="+mj-lt"/>
              <a:buAutoNum type="arabicPeriod"/>
            </a:pPr>
            <a:r>
              <a:rPr lang="nl-NL" altLang="nl-NL" dirty="0" smtClean="0">
                <a:latin typeface="Calibri" pitchFamily="34" charset="0"/>
              </a:rPr>
              <a:t>te denken in nieuwe richtingen (laterale denktechniek van De </a:t>
            </a:r>
            <a:r>
              <a:rPr lang="nl-NL" altLang="nl-NL" dirty="0" err="1" smtClean="0">
                <a:latin typeface="Calibri" pitchFamily="34" charset="0"/>
              </a:rPr>
              <a:t>Bono</a:t>
            </a:r>
            <a:r>
              <a:rPr lang="nl-NL" altLang="nl-NL" dirty="0" smtClean="0">
                <a:latin typeface="Calibri" pitchFamily="34" charset="0"/>
              </a:rPr>
              <a:t>);</a:t>
            </a:r>
          </a:p>
          <a:p>
            <a:pPr marL="342900" indent="-342900">
              <a:buFont typeface="+mj-lt"/>
              <a:buAutoNum type="arabicPeriod"/>
            </a:pPr>
            <a:r>
              <a:rPr lang="nl-NL" altLang="nl-NL" dirty="0" smtClean="0">
                <a:latin typeface="Calibri" pitchFamily="34" charset="0"/>
              </a:rPr>
              <a:t>kansrijke overeenkomsten te zien tussen verschijnselen of problemen (metaforen);</a:t>
            </a:r>
          </a:p>
          <a:p>
            <a:pPr marL="342900" indent="-342900">
              <a:buFont typeface="+mj-lt"/>
              <a:buAutoNum type="arabicPeriod"/>
            </a:pPr>
            <a:r>
              <a:rPr lang="nl-NL" altLang="nl-NL" dirty="0" smtClean="0">
                <a:latin typeface="Calibri" pitchFamily="34" charset="0"/>
              </a:rPr>
              <a:t>te associëren op ideeën van anderen (associatietechniek).</a:t>
            </a:r>
            <a:endParaRPr lang="nl-NL" altLang="nl-NL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6401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hthoek 1"/>
          <p:cNvSpPr>
            <a:spLocks noChangeArrowheads="1"/>
          </p:cNvSpPr>
          <p:nvPr/>
        </p:nvSpPr>
        <p:spPr bwMode="auto">
          <a:xfrm>
            <a:off x="755650" y="1196975"/>
            <a:ext cx="838835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nl-NL" altLang="nl-NL" b="1" dirty="0" smtClean="0">
                <a:latin typeface="Calibri" pitchFamily="34" charset="0"/>
              </a:rPr>
              <a:t>`</a:t>
            </a:r>
            <a:r>
              <a:rPr lang="nl-NL" altLang="nl-NL" b="1" dirty="0" err="1" smtClean="0">
                <a:latin typeface="Calibri" pitchFamily="34" charset="0"/>
              </a:rPr>
              <a:t>Mindmapping</a:t>
            </a:r>
            <a:endParaRPr lang="nl-NL" altLang="nl-NL" b="1" dirty="0">
              <a:latin typeface="Calibri" pitchFamily="34" charset="0"/>
            </a:endParaRPr>
          </a:p>
          <a:p>
            <a:endParaRPr lang="nl-NL" altLang="nl-NL" dirty="0" smtClean="0">
              <a:latin typeface="Calibri" pitchFamily="34" charset="0"/>
            </a:endParaRPr>
          </a:p>
        </p:txBody>
      </p:sp>
      <p:pic>
        <p:nvPicPr>
          <p:cNvPr id="788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6939" y="1196974"/>
            <a:ext cx="4765771" cy="4608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4182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hthoek 1"/>
          <p:cNvSpPr>
            <a:spLocks noChangeArrowheads="1"/>
          </p:cNvSpPr>
          <p:nvPr/>
        </p:nvSpPr>
        <p:spPr bwMode="auto">
          <a:xfrm>
            <a:off x="755650" y="1196975"/>
            <a:ext cx="838835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nl-NL" altLang="nl-NL" b="1" dirty="0" smtClean="0">
                <a:latin typeface="Calibri" pitchFamily="34" charset="0"/>
              </a:rPr>
              <a:t>Laterale denktechniek van De </a:t>
            </a:r>
            <a:r>
              <a:rPr lang="nl-NL" altLang="nl-NL" b="1" dirty="0" err="1" smtClean="0">
                <a:latin typeface="Calibri" pitchFamily="34" charset="0"/>
              </a:rPr>
              <a:t>Bono</a:t>
            </a:r>
            <a:endParaRPr lang="nl-NL" altLang="nl-NL" b="1" dirty="0">
              <a:latin typeface="Calibri" pitchFamily="34" charset="0"/>
            </a:endParaRPr>
          </a:p>
          <a:p>
            <a:endParaRPr lang="nl-NL" altLang="nl-NL" dirty="0" smtClean="0">
              <a:latin typeface="Calibri" pitchFamily="34" charset="0"/>
            </a:endParaRPr>
          </a:p>
        </p:txBody>
      </p:sp>
      <p:pic>
        <p:nvPicPr>
          <p:cNvPr id="798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3963" y="1549400"/>
            <a:ext cx="6696075" cy="419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71570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hthoek 1"/>
          <p:cNvSpPr>
            <a:spLocks noChangeArrowheads="1"/>
          </p:cNvSpPr>
          <p:nvPr/>
        </p:nvSpPr>
        <p:spPr bwMode="auto">
          <a:xfrm>
            <a:off x="755650" y="1196975"/>
            <a:ext cx="8388350" cy="1754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nl-NL" altLang="nl-NL" b="1" dirty="0" smtClean="0">
                <a:latin typeface="Calibri" pitchFamily="34" charset="0"/>
              </a:rPr>
              <a:t>Metaforen</a:t>
            </a:r>
            <a:endParaRPr lang="nl-NL" altLang="nl-NL" b="1" dirty="0">
              <a:latin typeface="Calibri" pitchFamily="34" charset="0"/>
            </a:endParaRPr>
          </a:p>
          <a:p>
            <a:endParaRPr lang="nl-NL" altLang="nl-NL" dirty="0" smtClean="0">
              <a:latin typeface="Calibri" pitchFamily="34" charset="0"/>
            </a:endParaRPr>
          </a:p>
          <a:p>
            <a:r>
              <a:rPr lang="nl-NL" altLang="nl-NL" dirty="0" smtClean="0">
                <a:latin typeface="Calibri" pitchFamily="34" charset="0"/>
              </a:rPr>
              <a:t>Een metafoor is een verhaal dat volledig losstaat van het probleem dat u beschouwt,</a:t>
            </a:r>
          </a:p>
          <a:p>
            <a:r>
              <a:rPr lang="nl-NL" altLang="nl-NL" dirty="0" smtClean="0">
                <a:latin typeface="Calibri" pitchFamily="34" charset="0"/>
              </a:rPr>
              <a:t>maar waarbij u wel een vergelijking kunt trekken met uw eigen probleemstelling. Door</a:t>
            </a:r>
          </a:p>
          <a:p>
            <a:r>
              <a:rPr lang="nl-NL" altLang="nl-NL" dirty="0" smtClean="0">
                <a:latin typeface="Calibri" pitchFamily="34" charset="0"/>
              </a:rPr>
              <a:t>met elkaar te discussiëren over oplossingsmogelijkheden in de metafoor, kunt u later de</a:t>
            </a:r>
          </a:p>
          <a:p>
            <a:r>
              <a:rPr lang="nl-NL" altLang="nl-NL" dirty="0" smtClean="0">
                <a:latin typeface="Calibri" pitchFamily="34" charset="0"/>
              </a:rPr>
              <a:t>parallellen trekken met uw eigen, oorspronkelijke probleemstelling.</a:t>
            </a:r>
          </a:p>
        </p:txBody>
      </p:sp>
    </p:spTree>
    <p:extLst>
      <p:ext uri="{BB962C8B-B14F-4D97-AF65-F5344CB8AC3E}">
        <p14:creationId xmlns:p14="http://schemas.microsoft.com/office/powerpoint/2010/main" val="1771570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hthoek 1"/>
          <p:cNvSpPr>
            <a:spLocks noChangeArrowheads="1"/>
          </p:cNvSpPr>
          <p:nvPr/>
        </p:nvSpPr>
        <p:spPr bwMode="auto">
          <a:xfrm>
            <a:off x="755650" y="1196975"/>
            <a:ext cx="8388350" cy="28623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nl-NL" altLang="nl-NL" b="1" dirty="0" smtClean="0">
                <a:latin typeface="Calibri" pitchFamily="34" charset="0"/>
              </a:rPr>
              <a:t>Associatietechniek; 635-methode</a:t>
            </a:r>
            <a:endParaRPr lang="nl-NL" altLang="nl-NL" b="1" dirty="0">
              <a:latin typeface="Calibri" pitchFamily="34" charset="0"/>
            </a:endParaRPr>
          </a:p>
          <a:p>
            <a:endParaRPr lang="nl-NL" altLang="nl-NL" dirty="0" smtClean="0">
              <a:latin typeface="Calibri" pitchFamily="34" charset="0"/>
            </a:endParaRPr>
          </a:p>
          <a:p>
            <a:r>
              <a:rPr lang="nl-NL" altLang="nl-NL" dirty="0" smtClean="0">
                <a:latin typeface="Calibri" pitchFamily="34" charset="0"/>
              </a:rPr>
              <a:t>De 635-methode uitgewerkt in een vijfstappenplan:</a:t>
            </a:r>
          </a:p>
          <a:p>
            <a:pPr marL="342900" indent="-342900">
              <a:buFont typeface="+mj-lt"/>
              <a:buAutoNum type="arabicPeriod"/>
            </a:pPr>
            <a:r>
              <a:rPr lang="nl-NL" altLang="nl-NL" dirty="0" smtClean="0">
                <a:latin typeface="Calibri" pitchFamily="34" charset="0"/>
              </a:rPr>
              <a:t>Beschrijf de probleemstelling op de bovenste regel.</a:t>
            </a:r>
          </a:p>
          <a:p>
            <a:pPr marL="342900" indent="-342900">
              <a:buFont typeface="+mj-lt"/>
              <a:buAutoNum type="arabicPeriod"/>
            </a:pPr>
            <a:r>
              <a:rPr lang="nl-NL" altLang="nl-NL" dirty="0" smtClean="0">
                <a:latin typeface="Calibri" pitchFamily="34" charset="0"/>
              </a:rPr>
              <a:t>Noteer op de eerste regel binnen vijf minuten drie ideeën.</a:t>
            </a:r>
          </a:p>
          <a:p>
            <a:pPr marL="342900" indent="-342900">
              <a:buFont typeface="+mj-lt"/>
              <a:buAutoNum type="arabicPeriod"/>
            </a:pPr>
            <a:r>
              <a:rPr lang="nl-NL" altLang="nl-NL" dirty="0" smtClean="0">
                <a:latin typeface="Calibri" pitchFamily="34" charset="0"/>
              </a:rPr>
              <a:t>Geef na vijf minuten het blad aan uw buurman.</a:t>
            </a:r>
          </a:p>
          <a:p>
            <a:pPr marL="342900" indent="-342900">
              <a:buFont typeface="+mj-lt"/>
              <a:buAutoNum type="arabicPeriod"/>
            </a:pPr>
            <a:r>
              <a:rPr lang="nl-NL" altLang="nl-NL" dirty="0" smtClean="0">
                <a:latin typeface="Calibri" pitchFamily="34" charset="0"/>
              </a:rPr>
              <a:t>Noteer op de tweede regel drie nieuwe ideeën, gebaseerd op de ideeën van de bovenstaande regel.</a:t>
            </a:r>
          </a:p>
          <a:p>
            <a:pPr marL="342900" indent="-342900">
              <a:buFont typeface="+mj-lt"/>
              <a:buAutoNum type="arabicPeriod"/>
            </a:pPr>
            <a:r>
              <a:rPr lang="nl-NL" altLang="nl-NL" dirty="0" smtClean="0">
                <a:latin typeface="Calibri" pitchFamily="34" charset="0"/>
              </a:rPr>
              <a:t>Herhaal stap 3 en 4 nog vijf keer, zodat op de zes regels telkens drie ideeën zijn genoteerd.</a:t>
            </a:r>
          </a:p>
        </p:txBody>
      </p:sp>
      <p:pic>
        <p:nvPicPr>
          <p:cNvPr id="808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3" y="3750428"/>
            <a:ext cx="6340947" cy="24148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71570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hthoek 1"/>
          <p:cNvSpPr>
            <a:spLocks noChangeArrowheads="1"/>
          </p:cNvSpPr>
          <p:nvPr/>
        </p:nvSpPr>
        <p:spPr bwMode="auto">
          <a:xfrm>
            <a:off x="755650" y="1196975"/>
            <a:ext cx="838835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nl-NL" altLang="nl-NL" b="1" dirty="0" smtClean="0">
                <a:latin typeface="Calibri" pitchFamily="34" charset="0"/>
              </a:rPr>
              <a:t>Kritiek geven is makkelijk…, maar niet toegestaan!</a:t>
            </a:r>
            <a:endParaRPr lang="nl-NL" altLang="nl-NL" b="1" dirty="0">
              <a:latin typeface="Calibri" pitchFamily="34" charset="0"/>
            </a:endParaRPr>
          </a:p>
          <a:p>
            <a:endParaRPr lang="nl-NL" altLang="nl-NL" dirty="0" smtClean="0">
              <a:latin typeface="Calibri" pitchFamily="34" charset="0"/>
            </a:endParaRPr>
          </a:p>
        </p:txBody>
      </p:sp>
      <p:pic>
        <p:nvPicPr>
          <p:cNvPr id="819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0066" y="1533974"/>
            <a:ext cx="6936465" cy="44873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3522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hthoek 1"/>
          <p:cNvSpPr>
            <a:spLocks noChangeArrowheads="1"/>
          </p:cNvSpPr>
          <p:nvPr/>
        </p:nvSpPr>
        <p:spPr bwMode="auto">
          <a:xfrm>
            <a:off x="755650" y="1196975"/>
            <a:ext cx="8388350" cy="3416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nl-NL" altLang="nl-NL" b="1" dirty="0" smtClean="0">
                <a:latin typeface="Calibri" pitchFamily="34" charset="0"/>
              </a:rPr>
              <a:t>Onderzoeksmethoden</a:t>
            </a:r>
            <a:endParaRPr lang="nl-NL" altLang="nl-NL" b="1" dirty="0">
              <a:latin typeface="Calibri" pitchFamily="34" charset="0"/>
            </a:endParaRPr>
          </a:p>
          <a:p>
            <a:endParaRPr lang="nl-NL" altLang="nl-NL" dirty="0" smtClean="0">
              <a:latin typeface="Calibri" pitchFamily="34" charset="0"/>
            </a:endParaRPr>
          </a:p>
          <a:p>
            <a:r>
              <a:rPr lang="nl-NL" altLang="nl-NL" dirty="0" smtClean="0">
                <a:latin typeface="Calibri" pitchFamily="34" charset="0"/>
              </a:rPr>
              <a:t>Vier onderzoeksmethoden:</a:t>
            </a:r>
          </a:p>
          <a:p>
            <a:pPr marL="342900" indent="-342900">
              <a:buFont typeface="+mj-lt"/>
              <a:buAutoNum type="arabicPeriod"/>
            </a:pPr>
            <a:r>
              <a:rPr lang="nl-NL" altLang="nl-NL" dirty="0" smtClean="0">
                <a:latin typeface="Calibri" pitchFamily="34" charset="0"/>
              </a:rPr>
              <a:t>interviewmethoden;</a:t>
            </a:r>
          </a:p>
          <a:p>
            <a:pPr marL="342900" indent="-342900">
              <a:buFont typeface="+mj-lt"/>
              <a:buAutoNum type="arabicPeriod"/>
            </a:pPr>
            <a:r>
              <a:rPr lang="nl-NL" altLang="nl-NL" dirty="0" smtClean="0">
                <a:latin typeface="Calibri" pitchFamily="34" charset="0"/>
              </a:rPr>
              <a:t>literatuuronderzoek;</a:t>
            </a:r>
          </a:p>
          <a:p>
            <a:pPr marL="342900" indent="-342900">
              <a:buFont typeface="+mj-lt"/>
              <a:buAutoNum type="arabicPeriod"/>
            </a:pPr>
            <a:r>
              <a:rPr lang="nl-NL" altLang="nl-NL" dirty="0" smtClean="0">
                <a:latin typeface="Calibri" pitchFamily="34" charset="0"/>
              </a:rPr>
              <a:t>enquête;</a:t>
            </a:r>
          </a:p>
          <a:p>
            <a:pPr marL="342900" indent="-342900">
              <a:buFont typeface="+mj-lt"/>
              <a:buAutoNum type="arabicPeriod"/>
            </a:pPr>
            <a:r>
              <a:rPr lang="nl-NL" altLang="nl-NL" dirty="0" smtClean="0">
                <a:latin typeface="Calibri" pitchFamily="34" charset="0"/>
              </a:rPr>
              <a:t>observatie.</a:t>
            </a:r>
          </a:p>
          <a:p>
            <a:endParaRPr lang="nl-NL" altLang="nl-NL" dirty="0">
              <a:latin typeface="Calibri" pitchFamily="34" charset="0"/>
            </a:endParaRPr>
          </a:p>
          <a:p>
            <a:r>
              <a:rPr lang="nl-NL" altLang="nl-NL" dirty="0" smtClean="0">
                <a:latin typeface="Calibri" pitchFamily="34" charset="0"/>
              </a:rPr>
              <a:t>Bij elke onderzoeksmethode dient u zich bij de evaluatie van de verzamelde informatie altijd twee fundamentele vragen te stellen:</a:t>
            </a:r>
          </a:p>
          <a:p>
            <a:pPr marL="342900" indent="-342900">
              <a:buAutoNum type="arabicPeriod"/>
            </a:pPr>
            <a:r>
              <a:rPr lang="nl-NL" altLang="nl-NL" dirty="0" smtClean="0">
                <a:latin typeface="Calibri" pitchFamily="34" charset="0"/>
              </a:rPr>
              <a:t>Meten de verzamelde gegevens datgene wat zij dienen te meten (precisie)?</a:t>
            </a:r>
          </a:p>
          <a:p>
            <a:pPr marL="342900" indent="-342900">
              <a:buAutoNum type="arabicPeriod"/>
            </a:pPr>
            <a:r>
              <a:rPr lang="nl-NL" altLang="nl-NL" dirty="0" smtClean="0">
                <a:latin typeface="Calibri" pitchFamily="34" charset="0"/>
              </a:rPr>
              <a:t>Zijn de resultaten hetzelfde bij herhaalde metingen (zuiverheid)?</a:t>
            </a:r>
            <a:endParaRPr lang="nl-NL" altLang="nl-NL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4815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owweroint sjabloon - Concept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Powweroint sjabloon - Concept</Template>
  <TotalTime>1816</TotalTime>
  <Words>442</Words>
  <Application>Microsoft Office PowerPoint</Application>
  <PresentationFormat>Diavoorstelling (4:3)</PresentationFormat>
  <Paragraphs>88</Paragraphs>
  <Slides>19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5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19</vt:i4>
      </vt:variant>
    </vt:vector>
  </HeadingPairs>
  <TitlesOfParts>
    <vt:vector size="25" baseType="lpstr">
      <vt:lpstr>Arial</vt:lpstr>
      <vt:lpstr>Calibri</vt:lpstr>
      <vt:lpstr>ScalaSans-Bold</vt:lpstr>
      <vt:lpstr>ScalaSans-Italic</vt:lpstr>
      <vt:lpstr>ScalaSans-Regular</vt:lpstr>
      <vt:lpstr>Powweroint sjabloon - Concept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Company>NCOI Opleidingsgroep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Joke Algra Hofman</dc:creator>
  <cp:lastModifiedBy>Hendriks Advies</cp:lastModifiedBy>
  <cp:revision>178</cp:revision>
  <cp:lastPrinted>2013-10-03T07:40:34Z</cp:lastPrinted>
  <dcterms:created xsi:type="dcterms:W3CDTF">2014-02-05T08:21:33Z</dcterms:created>
  <dcterms:modified xsi:type="dcterms:W3CDTF">2015-02-03T20:36:44Z</dcterms:modified>
</cp:coreProperties>
</file>