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416" r:id="rId3"/>
    <p:sldId id="417" r:id="rId4"/>
    <p:sldId id="418" r:id="rId5"/>
    <p:sldId id="419" r:id="rId6"/>
    <p:sldId id="420" r:id="rId7"/>
    <p:sldId id="421" r:id="rId8"/>
    <p:sldId id="422" r:id="rId9"/>
    <p:sldId id="423" r:id="rId10"/>
    <p:sldId id="424" r:id="rId11"/>
    <p:sldId id="425" r:id="rId12"/>
    <p:sldId id="426" r:id="rId13"/>
    <p:sldId id="427" r:id="rId14"/>
    <p:sldId id="428" r:id="rId15"/>
    <p:sldId id="429" r:id="rId16"/>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D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1" autoAdjust="0"/>
    <p:restoredTop sz="94745" autoAdjust="0"/>
  </p:normalViewPr>
  <p:slideViewPr>
    <p:cSldViewPr>
      <p:cViewPr varScale="1">
        <p:scale>
          <a:sx n="67" d="100"/>
          <a:sy n="67" d="100"/>
        </p:scale>
        <p:origin x="139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8" d="100"/>
          <a:sy n="68" d="100"/>
        </p:scale>
        <p:origin x="-325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33467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103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en verticale teks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0079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e titel en teks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846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ekstvak 2"/>
          <p:cNvSpPr txBox="1"/>
          <p:nvPr userDrawn="1"/>
        </p:nvSpPr>
        <p:spPr>
          <a:xfrm>
            <a:off x="977900" y="5713413"/>
            <a:ext cx="5591175" cy="307975"/>
          </a:xfrm>
          <a:prstGeom prst="rect">
            <a:avLst/>
          </a:prstGeom>
          <a:noFill/>
        </p:spPr>
        <p:txBody>
          <a:bodyPr wrap="none">
            <a:spAutoFit/>
          </a:bodyPr>
          <a:lstStyle/>
          <a:p>
            <a:pPr fontAlgn="auto">
              <a:spcBef>
                <a:spcPts val="0"/>
              </a:spcBef>
              <a:spcAft>
                <a:spcPts val="0"/>
              </a:spcAft>
              <a:defRPr/>
            </a:pPr>
            <a:r>
              <a:rPr lang="nl-NL" sz="1400" dirty="0">
                <a:latin typeface="ScalaSans-Regular" panose="020B0503060101020103" pitchFamily="34" charset="0"/>
              </a:rPr>
              <a:t>© Jan </a:t>
            </a:r>
            <a:r>
              <a:rPr lang="nl-NL" sz="1400" dirty="0" err="1">
                <a:latin typeface="ScalaSans-Regular" panose="020B0503060101020103" pitchFamily="34" charset="0"/>
              </a:rPr>
              <a:t>Eppink</a:t>
            </a:r>
            <a:r>
              <a:rPr lang="nl-NL" sz="1400" dirty="0">
                <a:latin typeface="ScalaSans-Regular" panose="020B0503060101020103" pitchFamily="34" charset="0"/>
              </a:rPr>
              <a:t>, </a:t>
            </a:r>
            <a:r>
              <a:rPr lang="nl-NL" sz="1400" dirty="0">
                <a:latin typeface="ScalaSans-Italic" panose="020B0503060101090104" pitchFamily="34" charset="0"/>
              </a:rPr>
              <a:t>Strategisch management </a:t>
            </a:r>
            <a:r>
              <a:rPr lang="nl-NL" sz="1400" dirty="0">
                <a:latin typeface="ScalaSans-Regular" panose="020B0503060101020103" pitchFamily="34" charset="0"/>
              </a:rPr>
              <a:t>Hilversum: Concept uitgeefgroep </a:t>
            </a:r>
          </a:p>
        </p:txBody>
      </p:sp>
    </p:spTree>
    <p:extLst>
      <p:ext uri="{BB962C8B-B14F-4D97-AF65-F5344CB8AC3E}">
        <p14:creationId xmlns:p14="http://schemas.microsoft.com/office/powerpoint/2010/main" val="215504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380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421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0387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1002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5191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1838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481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Afbeelding 8"/>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019925" y="239713"/>
            <a:ext cx="180022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kstvak 9"/>
          <p:cNvSpPr txBox="1"/>
          <p:nvPr/>
        </p:nvSpPr>
        <p:spPr>
          <a:xfrm>
            <a:off x="0" y="6237288"/>
            <a:ext cx="9144000" cy="625475"/>
          </a:xfrm>
          <a:prstGeom prst="rect">
            <a:avLst/>
          </a:prstGeom>
          <a:solidFill>
            <a:srgbClr val="009DDC"/>
          </a:solidFill>
        </p:spPr>
        <p:txBody>
          <a:bodyPr anchor="b">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endParaRPr lang="nl-NL" altLang="nl-NL" sz="2000" baseline="30000">
              <a:solidFill>
                <a:schemeClr val="bg1"/>
              </a:solidFill>
              <a:latin typeface="Calibri" pitchFamily="34" charset="0"/>
            </a:endParaRPr>
          </a:p>
          <a:p>
            <a:pPr algn="ctr"/>
            <a:r>
              <a:rPr lang="nl-NL" altLang="nl-NL" sz="3200" baseline="30000">
                <a:solidFill>
                  <a:schemeClr val="bg1"/>
                </a:solidFill>
                <a:latin typeface="Calibri" pitchFamily="34" charset="0"/>
              </a:rPr>
              <a:t>conceptuitgeefgroep.nl</a:t>
            </a:r>
          </a:p>
        </p:txBody>
      </p:sp>
      <p:cxnSp>
        <p:nvCxnSpPr>
          <p:cNvPr id="11" name="Rechte verbindingslijn 10"/>
          <p:cNvCxnSpPr/>
          <p:nvPr/>
        </p:nvCxnSpPr>
        <p:spPr>
          <a:xfrm>
            <a:off x="539750" y="0"/>
            <a:ext cx="0" cy="6092825"/>
          </a:xfrm>
          <a:prstGeom prst="line">
            <a:avLst/>
          </a:prstGeom>
          <a:ln w="57150">
            <a:solidFill>
              <a:srgbClr val="009DDC"/>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1" r:id="rId1"/>
    <p:sldLayoutId id="2147483672"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txBox="1">
            <a:spLocks/>
          </p:cNvSpPr>
          <p:nvPr/>
        </p:nvSpPr>
        <p:spPr bwMode="auto">
          <a:xfrm>
            <a:off x="0" y="2130425"/>
            <a:ext cx="91440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lnSpc>
                <a:spcPct val="90000"/>
              </a:lnSpc>
            </a:pPr>
            <a:r>
              <a:rPr lang="nl-NL" altLang="nl-NL" sz="4900">
                <a:solidFill>
                  <a:srgbClr val="009DDC"/>
                </a:solidFill>
                <a:latin typeface="ScalaSans-Bold"/>
              </a:rPr>
              <a:t>Procesmanagement </a:t>
            </a:r>
          </a:p>
          <a:p>
            <a:pPr algn="ctr">
              <a:lnSpc>
                <a:spcPct val="90000"/>
              </a:lnSpc>
            </a:pPr>
            <a:r>
              <a:rPr lang="nl-NL" altLang="nl-NL" sz="4900">
                <a:solidFill>
                  <a:srgbClr val="009DDC"/>
                </a:solidFill>
                <a:latin typeface="ScalaSans-Bold"/>
              </a:rPr>
              <a:t>in de praktijk</a:t>
            </a:r>
            <a:endParaRPr lang="nl-NL" altLang="nl-NL" sz="4900">
              <a:latin typeface="ScalaSans-Bold"/>
            </a:endParaRPr>
          </a:p>
        </p:txBody>
      </p:sp>
      <p:sp>
        <p:nvSpPr>
          <p:cNvPr id="14338" name="Rechthoek 2"/>
          <p:cNvSpPr>
            <a:spLocks noChangeArrowheads="1"/>
          </p:cNvSpPr>
          <p:nvPr/>
        </p:nvSpPr>
        <p:spPr bwMode="auto">
          <a:xfrm>
            <a:off x="2303463" y="3860800"/>
            <a:ext cx="457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nl-NL" altLang="nl-NL" sz="2400" dirty="0">
                <a:latin typeface="Calibri" pitchFamily="34" charset="0"/>
              </a:rPr>
              <a:t>Hoofdstuk </a:t>
            </a:r>
            <a:r>
              <a:rPr lang="nl-NL" altLang="nl-NL" sz="2400" dirty="0" smtClean="0">
                <a:latin typeface="Calibri" pitchFamily="34" charset="0"/>
              </a:rPr>
              <a:t>10</a:t>
            </a:r>
            <a:endParaRPr lang="nl-NL" altLang="nl-NL" sz="2400" dirty="0">
              <a:latin typeface="Calibri" pitchFamily="34" charset="0"/>
            </a:endParaRPr>
          </a:p>
          <a:p>
            <a:pPr algn="ctr"/>
            <a:r>
              <a:rPr lang="nl-NL" altLang="nl-NL" sz="2400" dirty="0" smtClean="0">
                <a:latin typeface="Calibri" pitchFamily="34" charset="0"/>
              </a:rPr>
              <a:t>Veranderkundige aanpak</a:t>
            </a:r>
            <a:endParaRPr lang="nl-NL" altLang="nl-NL" sz="2400" dirty="0">
              <a:latin typeface="Calibri" pitchFamily="34" charset="0"/>
            </a:endParaRPr>
          </a:p>
          <a:p>
            <a:pPr algn="ctr"/>
            <a:endParaRPr lang="nl-NL" altLang="nl-NL" sz="2400" dirty="0">
              <a:latin typeface="Calibri" pitchFamily="34" charset="0"/>
            </a:endParaRPr>
          </a:p>
          <a:p>
            <a:pPr algn="ctr"/>
            <a:r>
              <a:rPr lang="nl-NL" altLang="nl-NL" sz="2400" dirty="0">
                <a:latin typeface="Calibri" pitchFamily="34" charset="0"/>
              </a:rPr>
              <a:t>Hugo Hendriks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err="1" smtClean="0">
                <a:latin typeface="Calibri" pitchFamily="34" charset="0"/>
              </a:rPr>
              <a:t>Kotter’s</a:t>
            </a:r>
            <a:r>
              <a:rPr lang="nl-NL" altLang="nl-NL" b="1" dirty="0" smtClean="0">
                <a:latin typeface="Calibri" pitchFamily="34" charset="0"/>
              </a:rPr>
              <a:t> 8-stappen plan voor veranderen</a:t>
            </a:r>
            <a:endParaRPr lang="nl-NL" altLang="nl-NL" b="1" dirty="0">
              <a:latin typeface="Calibri" pitchFamily="34" charset="0"/>
            </a:endParaRPr>
          </a:p>
          <a:p>
            <a:endParaRPr lang="nl-NL" altLang="nl-NL" dirty="0" smtClean="0">
              <a:latin typeface="Calibri" pitchFamily="34" charset="0"/>
            </a:endParaRPr>
          </a:p>
        </p:txBody>
      </p:sp>
      <p:pic>
        <p:nvPicPr>
          <p:cNvPr id="2" name="Afbeelding 1"/>
          <p:cNvPicPr>
            <a:picLocks noChangeAspect="1"/>
          </p:cNvPicPr>
          <p:nvPr/>
        </p:nvPicPr>
        <p:blipFill>
          <a:blip r:embed="rId2"/>
          <a:stretch>
            <a:fillRect/>
          </a:stretch>
        </p:blipFill>
        <p:spPr>
          <a:xfrm>
            <a:off x="733400" y="2276872"/>
            <a:ext cx="8207679" cy="3258247"/>
          </a:xfrm>
          <a:prstGeom prst="rect">
            <a:avLst/>
          </a:prstGeom>
        </p:spPr>
      </p:pic>
    </p:spTree>
    <p:extLst>
      <p:ext uri="{BB962C8B-B14F-4D97-AF65-F5344CB8AC3E}">
        <p14:creationId xmlns:p14="http://schemas.microsoft.com/office/powerpoint/2010/main" val="1786371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a:stretch>
            <a:fillRect/>
          </a:stretch>
        </p:blipFill>
        <p:spPr>
          <a:xfrm>
            <a:off x="2736118" y="717711"/>
            <a:ext cx="5220257" cy="5060453"/>
          </a:xfrm>
          <a:prstGeom prst="rect">
            <a:avLst/>
          </a:prstGeom>
        </p:spPr>
      </p:pic>
      <p:sp>
        <p:nvSpPr>
          <p:cNvPr id="38914" name="Rechthoek 1"/>
          <p:cNvSpPr>
            <a:spLocks noChangeArrowheads="1"/>
          </p:cNvSpPr>
          <p:nvPr/>
        </p:nvSpPr>
        <p:spPr bwMode="auto">
          <a:xfrm>
            <a:off x="755650" y="1196975"/>
            <a:ext cx="8388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Generieke aanpak voor veranderen</a:t>
            </a:r>
            <a:endParaRPr lang="nl-NL" altLang="nl-NL" b="1" dirty="0">
              <a:latin typeface="Calibri" pitchFamily="34" charset="0"/>
            </a:endParaRPr>
          </a:p>
          <a:p>
            <a:endParaRPr lang="nl-NL" altLang="nl-NL" dirty="0" smtClean="0">
              <a:latin typeface="Calibri" pitchFamily="34" charset="0"/>
            </a:endParaRPr>
          </a:p>
        </p:txBody>
      </p:sp>
    </p:spTree>
    <p:extLst>
      <p:ext uri="{BB962C8B-B14F-4D97-AF65-F5344CB8AC3E}">
        <p14:creationId xmlns:p14="http://schemas.microsoft.com/office/powerpoint/2010/main" val="749205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Generieke aanpak voor een </a:t>
            </a:r>
            <a:r>
              <a:rPr lang="nl-NL" altLang="nl-NL" b="1" dirty="0" err="1" smtClean="0">
                <a:latin typeface="Calibri" pitchFamily="34" charset="0"/>
              </a:rPr>
              <a:t>Lean</a:t>
            </a:r>
            <a:r>
              <a:rPr lang="nl-NL" altLang="nl-NL" b="1" dirty="0" smtClean="0">
                <a:latin typeface="Calibri" pitchFamily="34" charset="0"/>
              </a:rPr>
              <a:t> Six Sigma verbetertraject (1)</a:t>
            </a:r>
            <a:endParaRPr lang="nl-NL" altLang="nl-NL" b="1" dirty="0">
              <a:latin typeface="Calibri" pitchFamily="34" charset="0"/>
            </a:endParaRPr>
          </a:p>
          <a:p>
            <a:endParaRPr lang="nl-NL" altLang="nl-NL" dirty="0" smtClean="0">
              <a:latin typeface="Calibri" pitchFamily="34" charset="0"/>
            </a:endParaRPr>
          </a:p>
        </p:txBody>
      </p:sp>
      <p:graphicFrame>
        <p:nvGraphicFramePr>
          <p:cNvPr id="4" name="Tabel 3"/>
          <p:cNvGraphicFramePr>
            <a:graphicFrameLocks noGrp="1"/>
          </p:cNvGraphicFramePr>
          <p:nvPr>
            <p:extLst>
              <p:ext uri="{D42A27DB-BD31-4B8C-83A1-F6EECF244321}">
                <p14:modId xmlns:p14="http://schemas.microsoft.com/office/powerpoint/2010/main" val="1001998052"/>
              </p:ext>
            </p:extLst>
          </p:nvPr>
        </p:nvGraphicFramePr>
        <p:xfrm>
          <a:off x="787127" y="1628800"/>
          <a:ext cx="8177486" cy="3413760"/>
        </p:xfrm>
        <a:graphic>
          <a:graphicData uri="http://schemas.openxmlformats.org/drawingml/2006/table">
            <a:tbl>
              <a:tblPr firstRow="1" firstCol="1" bandRow="1">
                <a:tableStyleId>{5C22544A-7EE6-4342-B048-85BDC9FD1C3A}</a:tableStyleId>
              </a:tblPr>
              <a:tblGrid>
                <a:gridCol w="1731901"/>
                <a:gridCol w="3719461"/>
                <a:gridCol w="2726124"/>
              </a:tblGrid>
              <a:tr h="236230">
                <a:tc>
                  <a:txBody>
                    <a:bodyPr/>
                    <a:lstStyle/>
                    <a:p>
                      <a:pPr>
                        <a:spcAft>
                          <a:spcPts val="0"/>
                        </a:spcAft>
                      </a:pPr>
                      <a:r>
                        <a:rPr lang="nl-NL" sz="1600" dirty="0">
                          <a:effectLst/>
                        </a:rPr>
                        <a:t> </a:t>
                      </a:r>
                    </a:p>
                    <a:p>
                      <a:pPr>
                        <a:spcAft>
                          <a:spcPts val="0"/>
                        </a:spcAft>
                      </a:pPr>
                      <a:r>
                        <a:rPr lang="nl-NL" sz="1600" dirty="0">
                          <a:effectLst/>
                        </a:rPr>
                        <a:t>Fase</a:t>
                      </a:r>
                    </a:p>
                    <a:p>
                      <a:pPr>
                        <a:spcAft>
                          <a:spcPts val="0"/>
                        </a:spcAft>
                      </a:pPr>
                      <a:r>
                        <a:rPr lang="nl-NL" sz="1600" dirty="0">
                          <a:effectLst/>
                        </a:rPr>
                        <a:t> </a:t>
                      </a:r>
                      <a:endParaRPr lang="nl-NL" sz="1600" dirty="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 </a:t>
                      </a:r>
                    </a:p>
                    <a:p>
                      <a:pPr>
                        <a:spcAft>
                          <a:spcPts val="0"/>
                        </a:spcAft>
                      </a:pPr>
                      <a:r>
                        <a:rPr lang="nl-NL" sz="1600">
                          <a:effectLst/>
                        </a:rPr>
                        <a:t>Resultaat</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 </a:t>
                      </a:r>
                    </a:p>
                    <a:p>
                      <a:pPr>
                        <a:spcAft>
                          <a:spcPts val="0"/>
                        </a:spcAft>
                      </a:pPr>
                      <a:r>
                        <a:rPr lang="nl-NL" sz="1600">
                          <a:effectLst/>
                        </a:rPr>
                        <a:t>Instrumenten</a:t>
                      </a:r>
                      <a:endParaRPr lang="nl-NL" sz="1600">
                        <a:effectLst/>
                        <a:latin typeface="Times New Roman" panose="02020603050405020304" pitchFamily="18" charset="0"/>
                        <a:ea typeface="Times New Roman" panose="02020603050405020304" pitchFamily="18" charset="0"/>
                      </a:endParaRPr>
                    </a:p>
                  </a:txBody>
                  <a:tcPr marL="37085" marR="37085" marT="0" marB="0"/>
                </a:tc>
              </a:tr>
              <a:tr h="362611">
                <a:tc>
                  <a:txBody>
                    <a:bodyPr/>
                    <a:lstStyle/>
                    <a:p>
                      <a:pPr>
                        <a:spcAft>
                          <a:spcPts val="0"/>
                        </a:spcAft>
                      </a:pPr>
                      <a:r>
                        <a:rPr lang="nl-NL" sz="1600">
                          <a:effectLst/>
                        </a:rPr>
                        <a:t>Randvoorwaarden</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De organisatie is in staat om een Lean Six Sigma verbetertraject succesvol toe te passen. Er is een gevoel van noodzaak aanwezig in de organisatie.</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Lean Six Sigma opleidingsprogramma</a:t>
                      </a:r>
                    </a:p>
                    <a:p>
                      <a:pPr>
                        <a:spcAft>
                          <a:spcPts val="0"/>
                        </a:spcAft>
                      </a:pPr>
                      <a:r>
                        <a:rPr lang="nl-NL" sz="1600">
                          <a:effectLst/>
                        </a:rPr>
                        <a:t>Lean Six Sigma organisatie structuur</a:t>
                      </a:r>
                      <a:endParaRPr lang="nl-NL" sz="1600">
                        <a:effectLst/>
                        <a:latin typeface="Times New Roman" panose="02020603050405020304" pitchFamily="18" charset="0"/>
                        <a:ea typeface="Times New Roman" panose="02020603050405020304" pitchFamily="18" charset="0"/>
                      </a:endParaRPr>
                    </a:p>
                  </a:txBody>
                  <a:tcPr marL="37085" marR="37085" marT="0" marB="0"/>
                </a:tc>
              </a:tr>
              <a:tr h="634570">
                <a:tc>
                  <a:txBody>
                    <a:bodyPr/>
                    <a:lstStyle/>
                    <a:p>
                      <a:pPr>
                        <a:spcAft>
                          <a:spcPts val="0"/>
                        </a:spcAft>
                      </a:pPr>
                      <a:r>
                        <a:rPr lang="nl-NL" sz="1600">
                          <a:effectLst/>
                        </a:rPr>
                        <a:t>Voorbereiding</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De focus van de organisatie tav procesmanagement is organisatie- of ketengericht en de organisatie heeft besloten om de organisatie te verbeteren met behulp van Lean Six Sigma. Processen zijn beschreven. Er is een leidende coalitie gevormd om het verbetertraject te leiden.</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dirty="0">
                          <a:effectLst/>
                        </a:rPr>
                        <a:t>INK-model</a:t>
                      </a:r>
                    </a:p>
                    <a:p>
                      <a:pPr>
                        <a:spcAft>
                          <a:spcPts val="0"/>
                        </a:spcAft>
                      </a:pPr>
                      <a:r>
                        <a:rPr lang="nl-NL" sz="1600" dirty="0">
                          <a:effectLst/>
                        </a:rPr>
                        <a:t>Bedrijfsbezoek</a:t>
                      </a:r>
                    </a:p>
                    <a:p>
                      <a:pPr>
                        <a:spcAft>
                          <a:spcPts val="0"/>
                        </a:spcAft>
                      </a:pPr>
                      <a:r>
                        <a:rPr lang="nl-NL" sz="1600" dirty="0">
                          <a:effectLst/>
                        </a:rPr>
                        <a:t>Procesarchitectuur</a:t>
                      </a:r>
                    </a:p>
                    <a:p>
                      <a:pPr>
                        <a:spcAft>
                          <a:spcPts val="0"/>
                        </a:spcAft>
                      </a:pPr>
                      <a:r>
                        <a:rPr lang="nl-NL" sz="1600" dirty="0">
                          <a:effectLst/>
                        </a:rPr>
                        <a:t>Flowcharts, RASCI-schema, </a:t>
                      </a:r>
                      <a:r>
                        <a:rPr lang="nl-NL" sz="1600" dirty="0" err="1">
                          <a:effectLst/>
                        </a:rPr>
                        <a:t>etc</a:t>
                      </a:r>
                      <a:endParaRPr lang="nl-NL" sz="1600" dirty="0">
                        <a:effectLst/>
                        <a:latin typeface="Times New Roman" panose="02020603050405020304" pitchFamily="18" charset="0"/>
                        <a:ea typeface="Times New Roman" panose="02020603050405020304" pitchFamily="18" charset="0"/>
                      </a:endParaRPr>
                    </a:p>
                  </a:txBody>
                  <a:tcPr marL="37085" marR="37085" marT="0" marB="0"/>
                </a:tc>
              </a:tr>
            </a:tbl>
          </a:graphicData>
        </a:graphic>
      </p:graphicFrame>
    </p:spTree>
    <p:extLst>
      <p:ext uri="{BB962C8B-B14F-4D97-AF65-F5344CB8AC3E}">
        <p14:creationId xmlns:p14="http://schemas.microsoft.com/office/powerpoint/2010/main" val="737275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Generieke aanpak voor een </a:t>
            </a:r>
            <a:r>
              <a:rPr lang="nl-NL" altLang="nl-NL" b="1" dirty="0" err="1" smtClean="0">
                <a:latin typeface="Calibri" pitchFamily="34" charset="0"/>
              </a:rPr>
              <a:t>Lean</a:t>
            </a:r>
            <a:r>
              <a:rPr lang="nl-NL" altLang="nl-NL" b="1" dirty="0" smtClean="0">
                <a:latin typeface="Calibri" pitchFamily="34" charset="0"/>
              </a:rPr>
              <a:t> Six Sigma verbetertraject </a:t>
            </a:r>
            <a:r>
              <a:rPr lang="nl-NL" altLang="nl-NL" b="1" dirty="0" smtClean="0">
                <a:latin typeface="Calibri" pitchFamily="34" charset="0"/>
              </a:rPr>
              <a:t>(2)</a:t>
            </a:r>
            <a:endParaRPr lang="nl-NL" altLang="nl-NL" b="1" dirty="0">
              <a:latin typeface="Calibri" pitchFamily="34" charset="0"/>
            </a:endParaRPr>
          </a:p>
          <a:p>
            <a:endParaRPr lang="nl-NL" altLang="nl-NL" dirty="0" smtClean="0">
              <a:latin typeface="Calibri" pitchFamily="34" charset="0"/>
            </a:endParaRPr>
          </a:p>
        </p:txBody>
      </p:sp>
      <p:graphicFrame>
        <p:nvGraphicFramePr>
          <p:cNvPr id="4" name="Tabel 3"/>
          <p:cNvGraphicFramePr>
            <a:graphicFrameLocks noGrp="1"/>
          </p:cNvGraphicFramePr>
          <p:nvPr>
            <p:extLst>
              <p:ext uri="{D42A27DB-BD31-4B8C-83A1-F6EECF244321}">
                <p14:modId xmlns:p14="http://schemas.microsoft.com/office/powerpoint/2010/main" val="4249980197"/>
              </p:ext>
            </p:extLst>
          </p:nvPr>
        </p:nvGraphicFramePr>
        <p:xfrm>
          <a:off x="787127" y="1628800"/>
          <a:ext cx="8177486" cy="4145280"/>
        </p:xfrm>
        <a:graphic>
          <a:graphicData uri="http://schemas.openxmlformats.org/drawingml/2006/table">
            <a:tbl>
              <a:tblPr firstRow="1" firstCol="1" bandRow="1">
                <a:tableStyleId>{5C22544A-7EE6-4342-B048-85BDC9FD1C3A}</a:tableStyleId>
              </a:tblPr>
              <a:tblGrid>
                <a:gridCol w="1731901"/>
                <a:gridCol w="3719461"/>
                <a:gridCol w="2726124"/>
              </a:tblGrid>
              <a:tr h="236230">
                <a:tc>
                  <a:txBody>
                    <a:bodyPr/>
                    <a:lstStyle/>
                    <a:p>
                      <a:pPr>
                        <a:spcAft>
                          <a:spcPts val="0"/>
                        </a:spcAft>
                      </a:pPr>
                      <a:r>
                        <a:rPr lang="nl-NL" sz="1600" dirty="0">
                          <a:effectLst/>
                        </a:rPr>
                        <a:t> </a:t>
                      </a:r>
                    </a:p>
                    <a:p>
                      <a:pPr>
                        <a:spcAft>
                          <a:spcPts val="0"/>
                        </a:spcAft>
                      </a:pPr>
                      <a:r>
                        <a:rPr lang="nl-NL" sz="1600" dirty="0">
                          <a:effectLst/>
                        </a:rPr>
                        <a:t>Fase</a:t>
                      </a:r>
                    </a:p>
                    <a:p>
                      <a:pPr>
                        <a:spcAft>
                          <a:spcPts val="0"/>
                        </a:spcAft>
                      </a:pPr>
                      <a:r>
                        <a:rPr lang="nl-NL" sz="1600" dirty="0">
                          <a:effectLst/>
                        </a:rPr>
                        <a:t> </a:t>
                      </a:r>
                      <a:endParaRPr lang="nl-NL" sz="1600" dirty="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 </a:t>
                      </a:r>
                    </a:p>
                    <a:p>
                      <a:pPr>
                        <a:spcAft>
                          <a:spcPts val="0"/>
                        </a:spcAft>
                      </a:pPr>
                      <a:r>
                        <a:rPr lang="nl-NL" sz="1600">
                          <a:effectLst/>
                        </a:rPr>
                        <a:t>Resultaat</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 </a:t>
                      </a:r>
                    </a:p>
                    <a:p>
                      <a:pPr>
                        <a:spcAft>
                          <a:spcPts val="0"/>
                        </a:spcAft>
                      </a:pPr>
                      <a:r>
                        <a:rPr lang="nl-NL" sz="1600">
                          <a:effectLst/>
                        </a:rPr>
                        <a:t>Instrumenten</a:t>
                      </a:r>
                      <a:endParaRPr lang="nl-NL" sz="1600">
                        <a:effectLst/>
                        <a:latin typeface="Times New Roman" panose="02020603050405020304" pitchFamily="18" charset="0"/>
                        <a:ea typeface="Times New Roman" panose="02020603050405020304" pitchFamily="18" charset="0"/>
                      </a:endParaRPr>
                    </a:p>
                  </a:txBody>
                  <a:tcPr marL="37085" marR="37085" marT="0" marB="0"/>
                </a:tc>
              </a:tr>
              <a:tr h="815876">
                <a:tc>
                  <a:txBody>
                    <a:bodyPr/>
                    <a:lstStyle/>
                    <a:p>
                      <a:pPr>
                        <a:spcAft>
                          <a:spcPts val="0"/>
                        </a:spcAft>
                      </a:pPr>
                      <a:r>
                        <a:rPr lang="nl-NL" sz="1600" dirty="0" err="1">
                          <a:effectLst/>
                        </a:rPr>
                        <a:t>Define</a:t>
                      </a:r>
                      <a:endParaRPr lang="nl-NL" sz="1600" dirty="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Projecten zijn gedefinieerd, het is helder welke Lean Six Sigma projecten uitgevoerd gaan worden, wat de klanteisen zijn en welke criteria bepalend zijn voor de realisatie van de klanteisen. De gewenste procesbesturing staat op papier. De veranderstrategie is bekend en gecommuniceerd. Tijd en middelen zijn beschikbaar.</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en-GB" sz="1600">
                          <a:effectLst/>
                        </a:rPr>
                        <a:t>Voice of Customer</a:t>
                      </a:r>
                      <a:endParaRPr lang="nl-NL" sz="1600">
                        <a:effectLst/>
                      </a:endParaRPr>
                    </a:p>
                    <a:p>
                      <a:pPr>
                        <a:spcAft>
                          <a:spcPts val="0"/>
                        </a:spcAft>
                      </a:pPr>
                      <a:r>
                        <a:rPr lang="en-GB" sz="1600">
                          <a:effectLst/>
                        </a:rPr>
                        <a:t>Critical To Quality</a:t>
                      </a:r>
                      <a:endParaRPr lang="nl-NL" sz="1600">
                        <a:effectLst/>
                      </a:endParaRPr>
                    </a:p>
                    <a:p>
                      <a:pPr>
                        <a:spcAft>
                          <a:spcPts val="0"/>
                        </a:spcAft>
                      </a:pPr>
                      <a:r>
                        <a:rPr lang="nl-NL" sz="1600">
                          <a:effectLst/>
                        </a:rPr>
                        <a:t>House of Quality</a:t>
                      </a:r>
                    </a:p>
                    <a:p>
                      <a:pPr>
                        <a:spcAft>
                          <a:spcPts val="0"/>
                        </a:spcAft>
                      </a:pPr>
                      <a:r>
                        <a:rPr lang="nl-NL" sz="1600">
                          <a:effectLst/>
                        </a:rPr>
                        <a:t>Wat is waarde in de ogen van de klant?</a:t>
                      </a:r>
                    </a:p>
                    <a:p>
                      <a:pPr>
                        <a:spcAft>
                          <a:spcPts val="0"/>
                        </a:spcAft>
                      </a:pPr>
                      <a:r>
                        <a:rPr lang="nl-NL" sz="1600">
                          <a:effectLst/>
                        </a:rPr>
                        <a:t>Systeemtheorie</a:t>
                      </a:r>
                      <a:endParaRPr lang="nl-NL" sz="1600">
                        <a:effectLst/>
                        <a:latin typeface="Times New Roman" panose="02020603050405020304" pitchFamily="18" charset="0"/>
                        <a:ea typeface="Times New Roman" panose="02020603050405020304" pitchFamily="18" charset="0"/>
                      </a:endParaRPr>
                    </a:p>
                  </a:txBody>
                  <a:tcPr marL="37085" marR="37085" marT="0" marB="0"/>
                </a:tc>
              </a:tr>
              <a:tr h="453264">
                <a:tc>
                  <a:txBody>
                    <a:bodyPr/>
                    <a:lstStyle/>
                    <a:p>
                      <a:pPr>
                        <a:spcAft>
                          <a:spcPts val="0"/>
                        </a:spcAft>
                      </a:pPr>
                      <a:r>
                        <a:rPr lang="nl-NL" sz="1600">
                          <a:effectLst/>
                        </a:rPr>
                        <a:t>Measure</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De benodigde informatie is verzameld om het Lean Six Sigma verbeterproject uit te kunnen voeren. Het meetsysteem is onderzocht en eventueel verbeterd zodat de data voldoende betrouwbaar is.</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en-GB" sz="1600" dirty="0" err="1">
                          <a:effectLst/>
                        </a:rPr>
                        <a:t>Meetplan</a:t>
                      </a:r>
                      <a:endParaRPr lang="nl-NL" sz="1600" dirty="0">
                        <a:effectLst/>
                      </a:endParaRPr>
                    </a:p>
                    <a:p>
                      <a:pPr>
                        <a:spcAft>
                          <a:spcPts val="0"/>
                        </a:spcAft>
                      </a:pPr>
                      <a:r>
                        <a:rPr lang="en-GB" sz="1600" dirty="0">
                          <a:effectLst/>
                        </a:rPr>
                        <a:t>Gage R&amp;R</a:t>
                      </a:r>
                      <a:endParaRPr lang="nl-NL" sz="1600" dirty="0">
                        <a:effectLst/>
                      </a:endParaRPr>
                    </a:p>
                    <a:p>
                      <a:pPr>
                        <a:spcAft>
                          <a:spcPts val="0"/>
                        </a:spcAft>
                      </a:pPr>
                      <a:r>
                        <a:rPr lang="en-GB" sz="1600" dirty="0">
                          <a:effectLst/>
                        </a:rPr>
                        <a:t>FMEA</a:t>
                      </a:r>
                      <a:endParaRPr lang="nl-NL" sz="1600" dirty="0">
                        <a:effectLst/>
                      </a:endParaRPr>
                    </a:p>
                    <a:p>
                      <a:pPr>
                        <a:spcAft>
                          <a:spcPts val="0"/>
                        </a:spcAft>
                      </a:pPr>
                      <a:r>
                        <a:rPr lang="en-GB" sz="1600" dirty="0">
                          <a:effectLst/>
                        </a:rPr>
                        <a:t>Current Value Stream Map</a:t>
                      </a:r>
                      <a:endParaRPr lang="nl-NL" sz="1600" dirty="0">
                        <a:effectLst/>
                        <a:latin typeface="Times New Roman" panose="02020603050405020304" pitchFamily="18" charset="0"/>
                        <a:ea typeface="Times New Roman" panose="02020603050405020304" pitchFamily="18" charset="0"/>
                      </a:endParaRPr>
                    </a:p>
                  </a:txBody>
                  <a:tcPr marL="37085" marR="37085" marT="0" marB="0"/>
                </a:tc>
              </a:tr>
            </a:tbl>
          </a:graphicData>
        </a:graphic>
      </p:graphicFrame>
    </p:spTree>
    <p:extLst>
      <p:ext uri="{BB962C8B-B14F-4D97-AF65-F5344CB8AC3E}">
        <p14:creationId xmlns:p14="http://schemas.microsoft.com/office/powerpoint/2010/main" val="24071870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Generieke aanpak voor een </a:t>
            </a:r>
            <a:r>
              <a:rPr lang="nl-NL" altLang="nl-NL" b="1" dirty="0" err="1" smtClean="0">
                <a:latin typeface="Calibri" pitchFamily="34" charset="0"/>
              </a:rPr>
              <a:t>Lean</a:t>
            </a:r>
            <a:r>
              <a:rPr lang="nl-NL" altLang="nl-NL" b="1" dirty="0" smtClean="0">
                <a:latin typeface="Calibri" pitchFamily="34" charset="0"/>
              </a:rPr>
              <a:t> Six Sigma verbetertraject (3)</a:t>
            </a:r>
            <a:endParaRPr lang="nl-NL" altLang="nl-NL" b="1" dirty="0">
              <a:latin typeface="Calibri" pitchFamily="34" charset="0"/>
            </a:endParaRPr>
          </a:p>
          <a:p>
            <a:endParaRPr lang="nl-NL" altLang="nl-NL" dirty="0" smtClean="0">
              <a:latin typeface="Calibri" pitchFamily="34" charset="0"/>
            </a:endParaRPr>
          </a:p>
        </p:txBody>
      </p:sp>
      <p:graphicFrame>
        <p:nvGraphicFramePr>
          <p:cNvPr id="4" name="Tabel 3"/>
          <p:cNvGraphicFramePr>
            <a:graphicFrameLocks noGrp="1"/>
          </p:cNvGraphicFramePr>
          <p:nvPr>
            <p:extLst>
              <p:ext uri="{D42A27DB-BD31-4B8C-83A1-F6EECF244321}">
                <p14:modId xmlns:p14="http://schemas.microsoft.com/office/powerpoint/2010/main" val="2465727595"/>
              </p:ext>
            </p:extLst>
          </p:nvPr>
        </p:nvGraphicFramePr>
        <p:xfrm>
          <a:off x="787127" y="1628800"/>
          <a:ext cx="8177486" cy="4145280"/>
        </p:xfrm>
        <a:graphic>
          <a:graphicData uri="http://schemas.openxmlformats.org/drawingml/2006/table">
            <a:tbl>
              <a:tblPr firstRow="1" firstCol="1" bandRow="1">
                <a:tableStyleId>{5C22544A-7EE6-4342-B048-85BDC9FD1C3A}</a:tableStyleId>
              </a:tblPr>
              <a:tblGrid>
                <a:gridCol w="1731901"/>
                <a:gridCol w="3719461"/>
                <a:gridCol w="2726124"/>
              </a:tblGrid>
              <a:tr h="236230">
                <a:tc>
                  <a:txBody>
                    <a:bodyPr/>
                    <a:lstStyle/>
                    <a:p>
                      <a:pPr>
                        <a:spcAft>
                          <a:spcPts val="0"/>
                        </a:spcAft>
                      </a:pPr>
                      <a:r>
                        <a:rPr lang="nl-NL" sz="1600" dirty="0">
                          <a:effectLst/>
                        </a:rPr>
                        <a:t> </a:t>
                      </a:r>
                    </a:p>
                    <a:p>
                      <a:pPr>
                        <a:spcAft>
                          <a:spcPts val="0"/>
                        </a:spcAft>
                      </a:pPr>
                      <a:r>
                        <a:rPr lang="nl-NL" sz="1600" dirty="0">
                          <a:effectLst/>
                        </a:rPr>
                        <a:t>Fase</a:t>
                      </a:r>
                    </a:p>
                    <a:p>
                      <a:pPr>
                        <a:spcAft>
                          <a:spcPts val="0"/>
                        </a:spcAft>
                      </a:pPr>
                      <a:r>
                        <a:rPr lang="nl-NL" sz="1600" dirty="0">
                          <a:effectLst/>
                        </a:rPr>
                        <a:t> </a:t>
                      </a:r>
                      <a:endParaRPr lang="nl-NL" sz="1600" dirty="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 </a:t>
                      </a:r>
                    </a:p>
                    <a:p>
                      <a:pPr>
                        <a:spcAft>
                          <a:spcPts val="0"/>
                        </a:spcAft>
                      </a:pPr>
                      <a:r>
                        <a:rPr lang="nl-NL" sz="1600">
                          <a:effectLst/>
                        </a:rPr>
                        <a:t>Resultaat</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 </a:t>
                      </a:r>
                    </a:p>
                    <a:p>
                      <a:pPr>
                        <a:spcAft>
                          <a:spcPts val="0"/>
                        </a:spcAft>
                      </a:pPr>
                      <a:r>
                        <a:rPr lang="nl-NL" sz="1600">
                          <a:effectLst/>
                        </a:rPr>
                        <a:t>Instrumenten</a:t>
                      </a:r>
                      <a:endParaRPr lang="nl-NL" sz="1600">
                        <a:effectLst/>
                        <a:latin typeface="Times New Roman" panose="02020603050405020304" pitchFamily="18" charset="0"/>
                        <a:ea typeface="Times New Roman" panose="02020603050405020304" pitchFamily="18" charset="0"/>
                      </a:endParaRPr>
                    </a:p>
                  </a:txBody>
                  <a:tcPr marL="37085" marR="37085" marT="0" marB="0"/>
                </a:tc>
              </a:tr>
              <a:tr h="634570">
                <a:tc>
                  <a:txBody>
                    <a:bodyPr/>
                    <a:lstStyle/>
                    <a:p>
                      <a:pPr>
                        <a:spcAft>
                          <a:spcPts val="0"/>
                        </a:spcAft>
                      </a:pPr>
                      <a:r>
                        <a:rPr lang="nl-NL" sz="1600" dirty="0" err="1">
                          <a:effectLst/>
                        </a:rPr>
                        <a:t>Analyze</a:t>
                      </a:r>
                      <a:endParaRPr lang="nl-NL" sz="1600" dirty="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De oorzaken van de problemen in het proces zijn onderzocht en eventuele onderlinge relaties tussen de procesparameters (CTQ’s) zijn bekend.</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dirty="0">
                          <a:effectLst/>
                        </a:rPr>
                        <a:t>Visgraatanalyse, regressieanalyse,</a:t>
                      </a:r>
                    </a:p>
                    <a:p>
                      <a:pPr>
                        <a:spcAft>
                          <a:spcPts val="0"/>
                        </a:spcAft>
                      </a:pPr>
                      <a:r>
                        <a:rPr lang="nl-NL" sz="1600" dirty="0">
                          <a:effectLst/>
                        </a:rPr>
                        <a:t>Design Of </a:t>
                      </a:r>
                      <a:r>
                        <a:rPr lang="nl-NL" sz="1600" dirty="0" err="1">
                          <a:effectLst/>
                        </a:rPr>
                        <a:t>Experiments</a:t>
                      </a:r>
                      <a:r>
                        <a:rPr lang="nl-NL" sz="1600" dirty="0">
                          <a:effectLst/>
                        </a:rPr>
                        <a:t>,</a:t>
                      </a:r>
                    </a:p>
                    <a:p>
                      <a:pPr>
                        <a:spcAft>
                          <a:spcPts val="0"/>
                        </a:spcAft>
                      </a:pPr>
                      <a:r>
                        <a:rPr lang="nl-NL" sz="1600" dirty="0">
                          <a:effectLst/>
                        </a:rPr>
                        <a:t>A3 systematiek,</a:t>
                      </a:r>
                    </a:p>
                    <a:p>
                      <a:pPr>
                        <a:spcAft>
                          <a:spcPts val="0"/>
                        </a:spcAft>
                      </a:pPr>
                      <a:r>
                        <a:rPr lang="nl-NL" sz="1600" dirty="0">
                          <a:effectLst/>
                        </a:rPr>
                        <a:t>7 (8) verspillingen,</a:t>
                      </a:r>
                    </a:p>
                    <a:p>
                      <a:pPr>
                        <a:spcAft>
                          <a:spcPts val="0"/>
                        </a:spcAft>
                      </a:pPr>
                      <a:r>
                        <a:rPr lang="nl-NL" sz="1600" dirty="0">
                          <a:effectLst/>
                        </a:rPr>
                        <a:t>Creativiteitstechnieken, Oplossingstechnieken</a:t>
                      </a:r>
                      <a:endParaRPr lang="nl-NL" sz="1600" dirty="0">
                        <a:effectLst/>
                        <a:latin typeface="Times New Roman" panose="02020603050405020304" pitchFamily="18" charset="0"/>
                        <a:ea typeface="Times New Roman" panose="02020603050405020304" pitchFamily="18" charset="0"/>
                      </a:endParaRPr>
                    </a:p>
                  </a:txBody>
                  <a:tcPr marL="37085" marR="37085" marT="0" marB="0"/>
                </a:tc>
              </a:tr>
              <a:tr h="634570">
                <a:tc>
                  <a:txBody>
                    <a:bodyPr/>
                    <a:lstStyle/>
                    <a:p>
                      <a:pPr>
                        <a:spcAft>
                          <a:spcPts val="0"/>
                        </a:spcAft>
                      </a:pPr>
                      <a:r>
                        <a:rPr lang="nl-NL" sz="1600">
                          <a:effectLst/>
                        </a:rPr>
                        <a:t>Improve</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Korte termijn successen zijn breed gedeeld in de organisatie. Per oorzaak zijn maatregelen genomen en met elkaar is besproken op welke manier de status van de maatregelen wordt gevolgd.</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dirty="0">
                          <a:effectLst/>
                        </a:rPr>
                        <a:t>Besluitvormingstechnieken,</a:t>
                      </a:r>
                    </a:p>
                    <a:p>
                      <a:pPr>
                        <a:spcAft>
                          <a:spcPts val="0"/>
                        </a:spcAft>
                      </a:pPr>
                      <a:r>
                        <a:rPr lang="nl-NL" sz="1600" dirty="0">
                          <a:effectLst/>
                        </a:rPr>
                        <a:t>Brainstorming, ANOVA,</a:t>
                      </a:r>
                    </a:p>
                    <a:p>
                      <a:pPr>
                        <a:spcAft>
                          <a:spcPts val="0"/>
                        </a:spcAft>
                      </a:pPr>
                      <a:r>
                        <a:rPr lang="nl-NL" sz="1600" dirty="0" err="1">
                          <a:effectLst/>
                        </a:rPr>
                        <a:t>Corrective</a:t>
                      </a:r>
                      <a:r>
                        <a:rPr lang="nl-NL" sz="1600" dirty="0">
                          <a:effectLst/>
                        </a:rPr>
                        <a:t> Action Matrix,</a:t>
                      </a:r>
                    </a:p>
                    <a:p>
                      <a:pPr>
                        <a:spcAft>
                          <a:spcPts val="0"/>
                        </a:spcAft>
                      </a:pPr>
                      <a:r>
                        <a:rPr lang="en-GB" sz="1600" dirty="0">
                          <a:effectLst/>
                        </a:rPr>
                        <a:t>Future Value Stream Map, </a:t>
                      </a:r>
                      <a:endParaRPr lang="nl-NL" sz="1600" dirty="0">
                        <a:effectLst/>
                      </a:endParaRPr>
                    </a:p>
                    <a:p>
                      <a:pPr>
                        <a:spcAft>
                          <a:spcPts val="0"/>
                        </a:spcAft>
                      </a:pPr>
                      <a:r>
                        <a:rPr lang="en-GB" sz="1600" dirty="0">
                          <a:effectLst/>
                        </a:rPr>
                        <a:t>Pull </a:t>
                      </a:r>
                      <a:r>
                        <a:rPr lang="en-GB" sz="1600" dirty="0" err="1">
                          <a:effectLst/>
                        </a:rPr>
                        <a:t>realiseren</a:t>
                      </a:r>
                      <a:r>
                        <a:rPr lang="en-GB" sz="1600" dirty="0">
                          <a:effectLst/>
                        </a:rPr>
                        <a:t> (Kanban), </a:t>
                      </a:r>
                      <a:endParaRPr lang="nl-NL" sz="1600" dirty="0">
                        <a:effectLst/>
                      </a:endParaRPr>
                    </a:p>
                    <a:p>
                      <a:pPr>
                        <a:spcAft>
                          <a:spcPts val="0"/>
                        </a:spcAft>
                      </a:pPr>
                      <a:r>
                        <a:rPr lang="nl-NL" sz="1600" dirty="0" err="1">
                          <a:effectLst/>
                        </a:rPr>
                        <a:t>Lijnbalancering</a:t>
                      </a:r>
                      <a:r>
                        <a:rPr lang="nl-NL" sz="1600" dirty="0">
                          <a:effectLst/>
                        </a:rPr>
                        <a:t>, 5S, </a:t>
                      </a:r>
                    </a:p>
                    <a:p>
                      <a:pPr>
                        <a:spcAft>
                          <a:spcPts val="0"/>
                        </a:spcAft>
                      </a:pPr>
                      <a:r>
                        <a:rPr lang="nl-NL" sz="1600" dirty="0">
                          <a:effectLst/>
                        </a:rPr>
                        <a:t>Insteltijdverkorting</a:t>
                      </a:r>
                      <a:endParaRPr lang="nl-NL" sz="1600" dirty="0">
                        <a:effectLst/>
                        <a:latin typeface="Times New Roman" panose="02020603050405020304" pitchFamily="18" charset="0"/>
                        <a:ea typeface="Times New Roman" panose="02020603050405020304" pitchFamily="18" charset="0"/>
                      </a:endParaRPr>
                    </a:p>
                  </a:txBody>
                  <a:tcPr marL="37085" marR="37085" marT="0" marB="0"/>
                </a:tc>
              </a:tr>
            </a:tbl>
          </a:graphicData>
        </a:graphic>
      </p:graphicFrame>
    </p:spTree>
    <p:extLst>
      <p:ext uri="{BB962C8B-B14F-4D97-AF65-F5344CB8AC3E}">
        <p14:creationId xmlns:p14="http://schemas.microsoft.com/office/powerpoint/2010/main" val="544462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Generieke aanpak voor een </a:t>
            </a:r>
            <a:r>
              <a:rPr lang="nl-NL" altLang="nl-NL" b="1" dirty="0" err="1" smtClean="0">
                <a:latin typeface="Calibri" pitchFamily="34" charset="0"/>
              </a:rPr>
              <a:t>Lean</a:t>
            </a:r>
            <a:r>
              <a:rPr lang="nl-NL" altLang="nl-NL" b="1" dirty="0" smtClean="0">
                <a:latin typeface="Calibri" pitchFamily="34" charset="0"/>
              </a:rPr>
              <a:t> Six Sigma verbetertraject (4)</a:t>
            </a:r>
            <a:endParaRPr lang="nl-NL" altLang="nl-NL" b="1" dirty="0">
              <a:latin typeface="Calibri" pitchFamily="34" charset="0"/>
            </a:endParaRPr>
          </a:p>
          <a:p>
            <a:endParaRPr lang="nl-NL" altLang="nl-NL" dirty="0" smtClean="0">
              <a:latin typeface="Calibri" pitchFamily="34" charset="0"/>
            </a:endParaRPr>
          </a:p>
        </p:txBody>
      </p:sp>
      <p:graphicFrame>
        <p:nvGraphicFramePr>
          <p:cNvPr id="4" name="Tabel 3"/>
          <p:cNvGraphicFramePr>
            <a:graphicFrameLocks noGrp="1"/>
          </p:cNvGraphicFramePr>
          <p:nvPr>
            <p:extLst>
              <p:ext uri="{D42A27DB-BD31-4B8C-83A1-F6EECF244321}">
                <p14:modId xmlns:p14="http://schemas.microsoft.com/office/powerpoint/2010/main" val="1543908639"/>
              </p:ext>
            </p:extLst>
          </p:nvPr>
        </p:nvGraphicFramePr>
        <p:xfrm>
          <a:off x="787127" y="1628800"/>
          <a:ext cx="8177486" cy="2194560"/>
        </p:xfrm>
        <a:graphic>
          <a:graphicData uri="http://schemas.openxmlformats.org/drawingml/2006/table">
            <a:tbl>
              <a:tblPr firstRow="1" firstCol="1" bandRow="1">
                <a:tableStyleId>{5C22544A-7EE6-4342-B048-85BDC9FD1C3A}</a:tableStyleId>
              </a:tblPr>
              <a:tblGrid>
                <a:gridCol w="1731901"/>
                <a:gridCol w="3719461"/>
                <a:gridCol w="2726124"/>
              </a:tblGrid>
              <a:tr h="236230">
                <a:tc>
                  <a:txBody>
                    <a:bodyPr/>
                    <a:lstStyle/>
                    <a:p>
                      <a:pPr>
                        <a:spcAft>
                          <a:spcPts val="0"/>
                        </a:spcAft>
                      </a:pPr>
                      <a:r>
                        <a:rPr lang="nl-NL" sz="1600" dirty="0">
                          <a:effectLst/>
                        </a:rPr>
                        <a:t> </a:t>
                      </a:r>
                    </a:p>
                    <a:p>
                      <a:pPr>
                        <a:spcAft>
                          <a:spcPts val="0"/>
                        </a:spcAft>
                      </a:pPr>
                      <a:r>
                        <a:rPr lang="nl-NL" sz="1600" dirty="0">
                          <a:effectLst/>
                        </a:rPr>
                        <a:t>Fase</a:t>
                      </a:r>
                    </a:p>
                    <a:p>
                      <a:pPr>
                        <a:spcAft>
                          <a:spcPts val="0"/>
                        </a:spcAft>
                      </a:pPr>
                      <a:r>
                        <a:rPr lang="nl-NL" sz="1600" dirty="0">
                          <a:effectLst/>
                        </a:rPr>
                        <a:t> </a:t>
                      </a:r>
                      <a:endParaRPr lang="nl-NL" sz="1600" dirty="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 </a:t>
                      </a:r>
                    </a:p>
                    <a:p>
                      <a:pPr>
                        <a:spcAft>
                          <a:spcPts val="0"/>
                        </a:spcAft>
                      </a:pPr>
                      <a:r>
                        <a:rPr lang="nl-NL" sz="1600">
                          <a:effectLst/>
                        </a:rPr>
                        <a:t>Resultaat</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 </a:t>
                      </a:r>
                    </a:p>
                    <a:p>
                      <a:pPr>
                        <a:spcAft>
                          <a:spcPts val="0"/>
                        </a:spcAft>
                      </a:pPr>
                      <a:r>
                        <a:rPr lang="nl-NL" sz="1600">
                          <a:effectLst/>
                        </a:rPr>
                        <a:t>Instrumenten</a:t>
                      </a:r>
                      <a:endParaRPr lang="nl-NL" sz="1600">
                        <a:effectLst/>
                        <a:latin typeface="Times New Roman" panose="02020603050405020304" pitchFamily="18" charset="0"/>
                        <a:ea typeface="Times New Roman" panose="02020603050405020304" pitchFamily="18" charset="0"/>
                      </a:endParaRPr>
                    </a:p>
                  </a:txBody>
                  <a:tcPr marL="37085" marR="37085" marT="0" marB="0"/>
                </a:tc>
              </a:tr>
              <a:tr h="543917">
                <a:tc>
                  <a:txBody>
                    <a:bodyPr/>
                    <a:lstStyle/>
                    <a:p>
                      <a:pPr>
                        <a:spcAft>
                          <a:spcPts val="0"/>
                        </a:spcAft>
                      </a:pPr>
                      <a:r>
                        <a:rPr lang="nl-NL" sz="1600" dirty="0">
                          <a:effectLst/>
                        </a:rPr>
                        <a:t>Control</a:t>
                      </a:r>
                      <a:endParaRPr lang="nl-NL" sz="1600" dirty="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a:effectLst/>
                        </a:rPr>
                        <a:t>De verbeteringen zijn geëvalueerd en de organisatie blijft volgen of de verbeteringen stand houden. De organisatie verslapt niet en gaat door met het realiseren van verbeteringen. De verbeteraanpak is onderdeel geworden van de cultuur.</a:t>
                      </a:r>
                      <a:endParaRPr lang="nl-NL" sz="1600">
                        <a:effectLst/>
                        <a:latin typeface="Times New Roman" panose="02020603050405020304" pitchFamily="18" charset="0"/>
                        <a:ea typeface="Times New Roman" panose="02020603050405020304" pitchFamily="18" charset="0"/>
                      </a:endParaRPr>
                    </a:p>
                  </a:txBody>
                  <a:tcPr marL="37085" marR="37085" marT="0" marB="0"/>
                </a:tc>
                <a:tc>
                  <a:txBody>
                    <a:bodyPr/>
                    <a:lstStyle/>
                    <a:p>
                      <a:pPr>
                        <a:spcAft>
                          <a:spcPts val="0"/>
                        </a:spcAft>
                      </a:pPr>
                      <a:r>
                        <a:rPr lang="nl-NL" sz="1600" dirty="0">
                          <a:effectLst/>
                        </a:rPr>
                        <a:t>Evaluation </a:t>
                      </a:r>
                      <a:r>
                        <a:rPr lang="nl-NL" sz="1600" dirty="0" err="1">
                          <a:effectLst/>
                        </a:rPr>
                        <a:t>Reports</a:t>
                      </a:r>
                      <a:endParaRPr lang="nl-NL" sz="1600" dirty="0">
                        <a:effectLst/>
                      </a:endParaRPr>
                    </a:p>
                    <a:p>
                      <a:pPr>
                        <a:spcAft>
                          <a:spcPts val="0"/>
                        </a:spcAft>
                      </a:pPr>
                      <a:r>
                        <a:rPr lang="nl-NL" sz="1600" dirty="0">
                          <a:effectLst/>
                        </a:rPr>
                        <a:t>Control Plan</a:t>
                      </a:r>
                    </a:p>
                    <a:p>
                      <a:pPr>
                        <a:spcAft>
                          <a:spcPts val="0"/>
                        </a:spcAft>
                      </a:pPr>
                      <a:r>
                        <a:rPr lang="nl-NL" sz="1600" dirty="0">
                          <a:effectLst/>
                        </a:rPr>
                        <a:t>Standaardisatie</a:t>
                      </a:r>
                    </a:p>
                    <a:p>
                      <a:pPr>
                        <a:spcAft>
                          <a:spcPts val="0"/>
                        </a:spcAft>
                      </a:pPr>
                      <a:r>
                        <a:rPr lang="nl-NL" sz="1600" dirty="0">
                          <a:effectLst/>
                        </a:rPr>
                        <a:t>Procesbeschrijvingen</a:t>
                      </a:r>
                    </a:p>
                    <a:p>
                      <a:pPr>
                        <a:spcAft>
                          <a:spcPts val="0"/>
                        </a:spcAft>
                      </a:pPr>
                      <a:r>
                        <a:rPr lang="nl-NL" sz="1600" dirty="0" err="1">
                          <a:effectLst/>
                        </a:rPr>
                        <a:t>Gemba</a:t>
                      </a:r>
                      <a:endParaRPr lang="nl-NL" sz="1600" dirty="0">
                        <a:effectLst/>
                        <a:latin typeface="Times New Roman" panose="02020603050405020304" pitchFamily="18" charset="0"/>
                        <a:ea typeface="Times New Roman" panose="02020603050405020304" pitchFamily="18" charset="0"/>
                      </a:endParaRPr>
                    </a:p>
                  </a:txBody>
                  <a:tcPr marL="37085" marR="37085" marT="0" marB="0"/>
                </a:tc>
              </a:tr>
            </a:tbl>
          </a:graphicData>
        </a:graphic>
      </p:graphicFrame>
    </p:spTree>
    <p:extLst>
      <p:ext uri="{BB962C8B-B14F-4D97-AF65-F5344CB8AC3E}">
        <p14:creationId xmlns:p14="http://schemas.microsoft.com/office/powerpoint/2010/main" val="1119142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Wat is veranderen?</a:t>
            </a:r>
            <a:endParaRPr lang="nl-NL" altLang="nl-NL" b="1" dirty="0">
              <a:latin typeface="Calibri" pitchFamily="34" charset="0"/>
            </a:endParaRPr>
          </a:p>
          <a:p>
            <a:endParaRPr lang="nl-NL" altLang="nl-NL" dirty="0" smtClean="0">
              <a:latin typeface="Calibri" pitchFamily="34" charset="0"/>
            </a:endParaRPr>
          </a:p>
          <a:p>
            <a:r>
              <a:rPr lang="nl-NL" altLang="nl-NL" dirty="0" smtClean="0">
                <a:latin typeface="Calibri" pitchFamily="34" charset="0"/>
              </a:rPr>
              <a:t>Lewin: </a:t>
            </a:r>
            <a:r>
              <a:rPr lang="nl-NL" altLang="nl-NL" dirty="0" err="1" smtClean="0">
                <a:latin typeface="Calibri" pitchFamily="34" charset="0"/>
              </a:rPr>
              <a:t>Unfreeze</a:t>
            </a:r>
            <a:r>
              <a:rPr lang="nl-NL" altLang="nl-NL" dirty="0" smtClean="0">
                <a:latin typeface="Calibri" pitchFamily="34" charset="0"/>
              </a:rPr>
              <a:t> – change – </a:t>
            </a:r>
            <a:r>
              <a:rPr lang="nl-NL" altLang="nl-NL" dirty="0" err="1" smtClean="0">
                <a:latin typeface="Calibri" pitchFamily="34" charset="0"/>
              </a:rPr>
              <a:t>freeze</a:t>
            </a:r>
            <a:endParaRPr lang="nl-NL" altLang="nl-NL" dirty="0" smtClean="0">
              <a:latin typeface="Calibri" pitchFamily="34" charset="0"/>
            </a:endParaRPr>
          </a:p>
          <a:p>
            <a:endParaRPr lang="nl-NL" altLang="nl-NL" dirty="0">
              <a:latin typeface="Calibri" pitchFamily="34" charset="0"/>
            </a:endParaRPr>
          </a:p>
        </p:txBody>
      </p:sp>
      <p:pic>
        <p:nvPicPr>
          <p:cNvPr id="2" name="Afbeelding 1"/>
          <p:cNvPicPr>
            <a:picLocks noChangeAspect="1"/>
          </p:cNvPicPr>
          <p:nvPr/>
        </p:nvPicPr>
        <p:blipFill>
          <a:blip r:embed="rId2"/>
          <a:stretch>
            <a:fillRect/>
          </a:stretch>
        </p:blipFill>
        <p:spPr>
          <a:xfrm>
            <a:off x="1763688" y="2430352"/>
            <a:ext cx="5221790" cy="312156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Veranderbereidheid van groepen mensen</a:t>
            </a:r>
            <a:endParaRPr lang="nl-NL" altLang="nl-NL" b="1" dirty="0">
              <a:latin typeface="Calibri" pitchFamily="34" charset="0"/>
            </a:endParaRPr>
          </a:p>
          <a:p>
            <a:endParaRPr lang="nl-NL" altLang="nl-NL" dirty="0" smtClean="0">
              <a:latin typeface="Calibri" pitchFamily="34" charset="0"/>
            </a:endParaRPr>
          </a:p>
          <a:p>
            <a:r>
              <a:rPr lang="nl-NL" altLang="nl-NL" dirty="0" smtClean="0">
                <a:latin typeface="Calibri" pitchFamily="34" charset="0"/>
              </a:rPr>
              <a:t>Innovatietheorie van Rogers</a:t>
            </a:r>
          </a:p>
          <a:p>
            <a:endParaRPr lang="nl-NL" altLang="nl-NL" dirty="0">
              <a:latin typeface="Calibri" pitchFamily="34" charset="0"/>
            </a:endParaRPr>
          </a:p>
        </p:txBody>
      </p:sp>
      <p:pic>
        <p:nvPicPr>
          <p:cNvPr id="3" name="Afbeelding 2"/>
          <p:cNvPicPr>
            <a:picLocks noChangeAspect="1"/>
          </p:cNvPicPr>
          <p:nvPr/>
        </p:nvPicPr>
        <p:blipFill>
          <a:blip r:embed="rId2"/>
          <a:stretch>
            <a:fillRect/>
          </a:stretch>
        </p:blipFill>
        <p:spPr>
          <a:xfrm>
            <a:off x="755650" y="2636912"/>
            <a:ext cx="7522671" cy="2880371"/>
          </a:xfrm>
          <a:prstGeom prst="rect">
            <a:avLst/>
          </a:prstGeom>
        </p:spPr>
      </p:pic>
    </p:spTree>
    <p:extLst>
      <p:ext uri="{BB962C8B-B14F-4D97-AF65-F5344CB8AC3E}">
        <p14:creationId xmlns:p14="http://schemas.microsoft.com/office/powerpoint/2010/main" val="3365321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Individuele veranderingen</a:t>
            </a:r>
            <a:endParaRPr lang="nl-NL" altLang="nl-NL" b="1" dirty="0">
              <a:latin typeface="Calibri" pitchFamily="34" charset="0"/>
            </a:endParaRPr>
          </a:p>
          <a:p>
            <a:endParaRPr lang="nl-NL" altLang="nl-NL" dirty="0" smtClean="0">
              <a:latin typeface="Calibri" pitchFamily="34" charset="0"/>
            </a:endParaRPr>
          </a:p>
          <a:p>
            <a:r>
              <a:rPr lang="nl-NL" altLang="nl-NL" dirty="0" smtClean="0">
                <a:latin typeface="Calibri" pitchFamily="34" charset="0"/>
              </a:rPr>
              <a:t>Redenen om te willen veranderen:</a:t>
            </a:r>
          </a:p>
          <a:p>
            <a:pPr marL="357188" indent="-357188"/>
            <a:r>
              <a:rPr lang="nl-NL" altLang="nl-NL" dirty="0">
                <a:latin typeface="Calibri" pitchFamily="34" charset="0"/>
              </a:rPr>
              <a:t>•	Eigen </a:t>
            </a:r>
            <a:r>
              <a:rPr lang="nl-NL" altLang="nl-NL" dirty="0" smtClean="0">
                <a:latin typeface="Calibri" pitchFamily="34" charset="0"/>
              </a:rPr>
              <a:t>ontwikkeling</a:t>
            </a:r>
            <a:endParaRPr lang="nl-NL" altLang="nl-NL" dirty="0">
              <a:latin typeface="Calibri" pitchFamily="34" charset="0"/>
            </a:endParaRPr>
          </a:p>
          <a:p>
            <a:pPr marL="357188" indent="-357188"/>
            <a:r>
              <a:rPr lang="nl-NL" altLang="nl-NL" dirty="0">
                <a:latin typeface="Calibri" pitchFamily="34" charset="0"/>
              </a:rPr>
              <a:t>•	</a:t>
            </a:r>
            <a:r>
              <a:rPr lang="nl-NL" altLang="nl-NL" dirty="0" smtClean="0">
                <a:latin typeface="Calibri" pitchFamily="34" charset="0"/>
              </a:rPr>
              <a:t>Idealen</a:t>
            </a:r>
            <a:endParaRPr lang="nl-NL" altLang="nl-NL" dirty="0">
              <a:latin typeface="Calibri" pitchFamily="34" charset="0"/>
            </a:endParaRPr>
          </a:p>
          <a:p>
            <a:pPr marL="357188" indent="-357188"/>
            <a:r>
              <a:rPr lang="nl-NL" altLang="nl-NL" dirty="0">
                <a:latin typeface="Calibri" pitchFamily="34" charset="0"/>
              </a:rPr>
              <a:t>•	Innerlijke </a:t>
            </a:r>
            <a:r>
              <a:rPr lang="nl-NL" altLang="nl-NL" dirty="0" smtClean="0">
                <a:latin typeface="Calibri" pitchFamily="34" charset="0"/>
              </a:rPr>
              <a:t>drang</a:t>
            </a:r>
            <a:endParaRPr lang="nl-NL" altLang="nl-NL" dirty="0">
              <a:latin typeface="Calibri" pitchFamily="34" charset="0"/>
            </a:endParaRPr>
          </a:p>
          <a:p>
            <a:pPr marL="357188" indent="-357188"/>
            <a:r>
              <a:rPr lang="nl-NL" altLang="nl-NL" dirty="0">
                <a:latin typeface="Calibri" pitchFamily="34" charset="0"/>
              </a:rPr>
              <a:t>•	</a:t>
            </a:r>
            <a:r>
              <a:rPr lang="nl-NL" altLang="nl-NL" dirty="0" smtClean="0">
                <a:latin typeface="Calibri" pitchFamily="34" charset="0"/>
              </a:rPr>
              <a:t>Onvrede over de huidige situatie</a:t>
            </a:r>
            <a:endParaRPr lang="nl-NL" altLang="nl-NL" dirty="0">
              <a:latin typeface="Calibri" pitchFamily="34" charset="0"/>
            </a:endParaRPr>
          </a:p>
          <a:p>
            <a:pPr marL="357188" indent="-357188"/>
            <a:r>
              <a:rPr lang="nl-NL" altLang="nl-NL" dirty="0">
                <a:latin typeface="Calibri" pitchFamily="34" charset="0"/>
              </a:rPr>
              <a:t>•	Informatie in strijd met </a:t>
            </a:r>
            <a:r>
              <a:rPr lang="nl-NL" altLang="nl-NL" dirty="0" smtClean="0">
                <a:latin typeface="Calibri" pitchFamily="34" charset="0"/>
              </a:rPr>
              <a:t>gedrag</a:t>
            </a:r>
            <a:endParaRPr lang="nl-NL" altLang="nl-NL" dirty="0">
              <a:latin typeface="Calibri" pitchFamily="34" charset="0"/>
            </a:endParaRPr>
          </a:p>
          <a:p>
            <a:pPr marL="357188" indent="-357188"/>
            <a:r>
              <a:rPr lang="nl-NL" altLang="nl-NL" dirty="0">
                <a:latin typeface="Calibri" pitchFamily="34" charset="0"/>
              </a:rPr>
              <a:t>•	Nieuwe </a:t>
            </a:r>
            <a:r>
              <a:rPr lang="nl-NL" altLang="nl-NL" dirty="0" smtClean="0">
                <a:latin typeface="Calibri" pitchFamily="34" charset="0"/>
              </a:rPr>
              <a:t>informatie</a:t>
            </a:r>
            <a:endParaRPr lang="nl-NL" altLang="nl-NL" dirty="0">
              <a:latin typeface="Calibri" pitchFamily="34" charset="0"/>
            </a:endParaRPr>
          </a:p>
          <a:p>
            <a:pPr marL="357188" indent="-357188"/>
            <a:r>
              <a:rPr lang="nl-NL" altLang="nl-NL" dirty="0">
                <a:latin typeface="Calibri" pitchFamily="34" charset="0"/>
              </a:rPr>
              <a:t>•	</a:t>
            </a:r>
            <a:r>
              <a:rPr lang="nl-NL" altLang="nl-NL" dirty="0" smtClean="0">
                <a:latin typeface="Calibri" pitchFamily="34" charset="0"/>
              </a:rPr>
              <a:t>Verwachtingen</a:t>
            </a:r>
            <a:endParaRPr lang="nl-NL" altLang="nl-NL" dirty="0">
              <a:latin typeface="Calibri" pitchFamily="34" charset="0"/>
            </a:endParaRPr>
          </a:p>
          <a:p>
            <a:pPr marL="357188" indent="-357188"/>
            <a:r>
              <a:rPr lang="nl-NL" altLang="nl-NL" dirty="0">
                <a:latin typeface="Calibri" pitchFamily="34" charset="0"/>
              </a:rPr>
              <a:t>•	</a:t>
            </a:r>
            <a:r>
              <a:rPr lang="nl-NL" altLang="nl-NL" dirty="0" smtClean="0">
                <a:latin typeface="Calibri" pitchFamily="34" charset="0"/>
              </a:rPr>
              <a:t>Belangen</a:t>
            </a:r>
            <a:endParaRPr lang="nl-NL" altLang="nl-NL" dirty="0">
              <a:latin typeface="Calibri" pitchFamily="34" charset="0"/>
            </a:endParaRPr>
          </a:p>
          <a:p>
            <a:pPr marL="357188" indent="-357188"/>
            <a:r>
              <a:rPr lang="nl-NL" altLang="nl-NL" dirty="0">
                <a:latin typeface="Calibri" pitchFamily="34" charset="0"/>
              </a:rPr>
              <a:t>•	</a:t>
            </a:r>
            <a:r>
              <a:rPr lang="nl-NL" altLang="nl-NL" dirty="0" smtClean="0">
                <a:latin typeface="Calibri" pitchFamily="34" charset="0"/>
              </a:rPr>
              <a:t>Bedreiging</a:t>
            </a:r>
            <a:endParaRPr lang="nl-NL" altLang="nl-NL" dirty="0">
              <a:latin typeface="Calibri" pitchFamily="34" charset="0"/>
            </a:endParaRPr>
          </a:p>
          <a:p>
            <a:pPr marL="357188" indent="-357188"/>
            <a:r>
              <a:rPr lang="nl-NL" altLang="nl-NL" dirty="0">
                <a:latin typeface="Calibri" pitchFamily="34" charset="0"/>
              </a:rPr>
              <a:t>•	Wijziging </a:t>
            </a:r>
            <a:r>
              <a:rPr lang="nl-NL" altLang="nl-NL" dirty="0" smtClean="0">
                <a:latin typeface="Calibri" pitchFamily="34" charset="0"/>
              </a:rPr>
              <a:t>omstandigheden</a:t>
            </a:r>
            <a:endParaRPr lang="nl-NL" altLang="nl-NL" dirty="0">
              <a:latin typeface="Calibri" pitchFamily="34" charset="0"/>
            </a:endParaRPr>
          </a:p>
          <a:p>
            <a:pPr marL="357188" indent="-357188"/>
            <a:r>
              <a:rPr lang="nl-NL" altLang="nl-NL" dirty="0">
                <a:latin typeface="Calibri" pitchFamily="34" charset="0"/>
              </a:rPr>
              <a:t>•	</a:t>
            </a:r>
            <a:r>
              <a:rPr lang="nl-NL" altLang="nl-NL" dirty="0" smtClean="0">
                <a:latin typeface="Calibri" pitchFamily="34" charset="0"/>
              </a:rPr>
              <a:t>Ervaringen</a:t>
            </a:r>
            <a:endParaRPr lang="nl-NL" altLang="nl-NL" dirty="0">
              <a:latin typeface="Calibri" pitchFamily="34" charset="0"/>
            </a:endParaRPr>
          </a:p>
          <a:p>
            <a:pPr marL="357188" indent="-357188"/>
            <a:r>
              <a:rPr lang="nl-NL" altLang="nl-NL" dirty="0">
                <a:latin typeface="Calibri" pitchFamily="34" charset="0"/>
              </a:rPr>
              <a:t>•	De smaak van </a:t>
            </a:r>
            <a:r>
              <a:rPr lang="nl-NL" altLang="nl-NL" dirty="0" smtClean="0">
                <a:latin typeface="Calibri" pitchFamily="34" charset="0"/>
              </a:rPr>
              <a:t>succes</a:t>
            </a:r>
            <a:endParaRPr lang="nl-NL" altLang="nl-NL" dirty="0">
              <a:latin typeface="Calibri" pitchFamily="34" charset="0"/>
            </a:endParaRPr>
          </a:p>
          <a:p>
            <a:endParaRPr lang="nl-NL" altLang="nl-NL" dirty="0">
              <a:latin typeface="Calibri" pitchFamily="34" charset="0"/>
            </a:endParaRPr>
          </a:p>
        </p:txBody>
      </p:sp>
      <p:pic>
        <p:nvPicPr>
          <p:cNvPr id="2" name="Afbeelding 1"/>
          <p:cNvPicPr>
            <a:picLocks noChangeAspect="1"/>
          </p:cNvPicPr>
          <p:nvPr/>
        </p:nvPicPr>
        <p:blipFill>
          <a:blip r:embed="rId2"/>
          <a:stretch>
            <a:fillRect/>
          </a:stretch>
        </p:blipFill>
        <p:spPr>
          <a:xfrm>
            <a:off x="4716016" y="1916832"/>
            <a:ext cx="3600400" cy="3569361"/>
          </a:xfrm>
          <a:prstGeom prst="rect">
            <a:avLst/>
          </a:prstGeom>
        </p:spPr>
      </p:pic>
    </p:spTree>
    <p:extLst>
      <p:ext uri="{BB962C8B-B14F-4D97-AF65-F5344CB8AC3E}">
        <p14:creationId xmlns:p14="http://schemas.microsoft.com/office/powerpoint/2010/main" val="4156446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Individuele veranderingen</a:t>
            </a:r>
            <a:endParaRPr lang="nl-NL" altLang="nl-NL" b="1" dirty="0">
              <a:latin typeface="Calibri" pitchFamily="34" charset="0"/>
            </a:endParaRPr>
          </a:p>
          <a:p>
            <a:r>
              <a:rPr lang="nl-NL" altLang="nl-NL" dirty="0" smtClean="0">
                <a:latin typeface="Calibri" pitchFamily="34" charset="0"/>
              </a:rPr>
              <a:t>Redenen om </a:t>
            </a:r>
            <a:r>
              <a:rPr lang="nl-NL" altLang="nl-NL" u="sng" dirty="0" smtClean="0">
                <a:latin typeface="Calibri" pitchFamily="34" charset="0"/>
              </a:rPr>
              <a:t>niet</a:t>
            </a:r>
            <a:r>
              <a:rPr lang="nl-NL" altLang="nl-NL" dirty="0" smtClean="0">
                <a:latin typeface="Calibri" pitchFamily="34" charset="0"/>
              </a:rPr>
              <a:t> te willen veranderen:</a:t>
            </a:r>
          </a:p>
          <a:p>
            <a:pPr marL="357188" indent="-357188">
              <a:buFont typeface="Arial" panose="020B0604020202020204" pitchFamily="34" charset="0"/>
              <a:buChar char="•"/>
            </a:pPr>
            <a:r>
              <a:rPr lang="nl-NL" altLang="nl-NL" dirty="0" smtClean="0">
                <a:latin typeface="Calibri" pitchFamily="34" charset="0"/>
              </a:rPr>
              <a:t>Angsten</a:t>
            </a:r>
            <a:endParaRPr lang="nl-NL" altLang="nl-NL" dirty="0">
              <a:latin typeface="Calibri" pitchFamily="34" charset="0"/>
            </a:endParaRPr>
          </a:p>
          <a:p>
            <a:pPr marL="357188" indent="-357188">
              <a:buFont typeface="Arial" panose="020B0604020202020204" pitchFamily="34" charset="0"/>
              <a:buChar char="•"/>
            </a:pPr>
            <a:r>
              <a:rPr lang="nl-NL" altLang="nl-NL" dirty="0" smtClean="0">
                <a:latin typeface="Calibri" pitchFamily="34" charset="0"/>
              </a:rPr>
              <a:t>Schuld	</a:t>
            </a:r>
            <a:r>
              <a:rPr lang="nl-NL" altLang="nl-NL" dirty="0">
                <a:latin typeface="Calibri" pitchFamily="34" charset="0"/>
              </a:rPr>
              <a:t>	   </a:t>
            </a:r>
            <a:r>
              <a:rPr lang="nl-NL" altLang="nl-NL" dirty="0" smtClean="0">
                <a:latin typeface="Calibri" pitchFamily="34" charset="0"/>
              </a:rPr>
              <a:t>			Psychologische </a:t>
            </a:r>
            <a:r>
              <a:rPr lang="nl-NL" altLang="nl-NL" dirty="0">
                <a:latin typeface="Calibri" pitchFamily="34" charset="0"/>
              </a:rPr>
              <a:t>Factoren</a:t>
            </a:r>
          </a:p>
          <a:p>
            <a:pPr marL="357188" indent="-357188">
              <a:buFont typeface="Arial" panose="020B0604020202020204" pitchFamily="34" charset="0"/>
              <a:buChar char="•"/>
            </a:pPr>
            <a:r>
              <a:rPr lang="nl-NL" altLang="nl-NL" dirty="0" smtClean="0">
                <a:latin typeface="Calibri" pitchFamily="34" charset="0"/>
              </a:rPr>
              <a:t>Vervreemding</a:t>
            </a:r>
            <a:endParaRPr lang="nl-NL" altLang="nl-NL" dirty="0">
              <a:latin typeface="Calibri" pitchFamily="34" charset="0"/>
            </a:endParaRPr>
          </a:p>
          <a:p>
            <a:pPr marL="357188" indent="-357188">
              <a:buFont typeface="Arial" panose="020B0604020202020204" pitchFamily="34" charset="0"/>
              <a:buChar char="•"/>
            </a:pPr>
            <a:r>
              <a:rPr lang="nl-NL" altLang="nl-NL" dirty="0" smtClean="0">
                <a:latin typeface="Calibri" pitchFamily="34" charset="0"/>
              </a:rPr>
              <a:t>Persoonlijk nadeel</a:t>
            </a:r>
            <a:endParaRPr lang="nl-NL" altLang="nl-NL" dirty="0">
              <a:latin typeface="Calibri" pitchFamily="34" charset="0"/>
            </a:endParaRPr>
          </a:p>
          <a:p>
            <a:pPr marL="357188" indent="-357188">
              <a:buFont typeface="Arial" panose="020B0604020202020204" pitchFamily="34" charset="0"/>
              <a:buChar char="•"/>
            </a:pPr>
            <a:r>
              <a:rPr lang="nl-NL" altLang="nl-NL" dirty="0" smtClean="0">
                <a:latin typeface="Calibri" pitchFamily="34" charset="0"/>
              </a:rPr>
              <a:t>Het </a:t>
            </a:r>
            <a:r>
              <a:rPr lang="nl-NL" altLang="nl-NL" dirty="0">
                <a:latin typeface="Calibri" pitchFamily="34" charset="0"/>
              </a:rPr>
              <a:t>verwerpen van outsiders</a:t>
            </a:r>
          </a:p>
          <a:p>
            <a:pPr marL="357188" indent="-357188">
              <a:buFont typeface="Arial" panose="020B0604020202020204" pitchFamily="34" charset="0"/>
              <a:buChar char="•"/>
            </a:pPr>
            <a:r>
              <a:rPr lang="nl-NL" altLang="nl-NL" dirty="0" smtClean="0">
                <a:latin typeface="Calibri" pitchFamily="34" charset="0"/>
              </a:rPr>
              <a:t>Solidariteit			       		Groep barrières</a:t>
            </a:r>
            <a:endParaRPr lang="nl-NL" altLang="nl-NL" dirty="0">
              <a:latin typeface="Calibri" pitchFamily="34" charset="0"/>
            </a:endParaRPr>
          </a:p>
          <a:p>
            <a:pPr marL="357188" indent="-357188">
              <a:buFont typeface="Arial" panose="020B0604020202020204" pitchFamily="34" charset="0"/>
              <a:buChar char="•"/>
            </a:pPr>
            <a:r>
              <a:rPr lang="nl-NL" altLang="nl-NL" dirty="0" smtClean="0">
                <a:latin typeface="Calibri" pitchFamily="34" charset="0"/>
              </a:rPr>
              <a:t>Normen </a:t>
            </a:r>
            <a:r>
              <a:rPr lang="nl-NL" altLang="nl-NL" dirty="0">
                <a:latin typeface="Calibri" pitchFamily="34" charset="0"/>
              </a:rPr>
              <a:t>en waarden van de groep</a:t>
            </a:r>
          </a:p>
          <a:p>
            <a:pPr marL="357188" indent="-357188">
              <a:buFont typeface="Arial" panose="020B0604020202020204" pitchFamily="34" charset="0"/>
              <a:buChar char="•"/>
            </a:pPr>
            <a:r>
              <a:rPr lang="nl-NL" altLang="nl-NL" dirty="0" smtClean="0">
                <a:latin typeface="Calibri" pitchFamily="34" charset="0"/>
              </a:rPr>
              <a:t>Ontbreken </a:t>
            </a:r>
            <a:r>
              <a:rPr lang="nl-NL" altLang="nl-NL" dirty="0">
                <a:latin typeface="Calibri" pitchFamily="34" charset="0"/>
              </a:rPr>
              <a:t>van voldoende </a:t>
            </a:r>
            <a:r>
              <a:rPr lang="nl-NL" altLang="nl-NL" dirty="0" smtClean="0">
                <a:latin typeface="Calibri" pitchFamily="34" charset="0"/>
              </a:rPr>
              <a:t>motivatie</a:t>
            </a:r>
            <a:endParaRPr lang="nl-NL" altLang="nl-NL" dirty="0">
              <a:latin typeface="Calibri" pitchFamily="34" charset="0"/>
            </a:endParaRPr>
          </a:p>
          <a:p>
            <a:pPr marL="357188" indent="-357188">
              <a:buFont typeface="Arial" panose="020B0604020202020204" pitchFamily="34" charset="0"/>
              <a:buChar char="•"/>
            </a:pPr>
            <a:r>
              <a:rPr lang="nl-NL" altLang="nl-NL" dirty="0" smtClean="0">
                <a:latin typeface="Calibri" pitchFamily="34" charset="0"/>
              </a:rPr>
              <a:t>Werkethiek </a:t>
            </a:r>
            <a:r>
              <a:rPr lang="nl-NL" altLang="nl-NL" dirty="0">
                <a:latin typeface="Calibri" pitchFamily="34" charset="0"/>
              </a:rPr>
              <a:t>is niet gericht op veranderen</a:t>
            </a:r>
          </a:p>
          <a:p>
            <a:pPr marL="357188" indent="-357188">
              <a:buFont typeface="Arial" panose="020B0604020202020204" pitchFamily="34" charset="0"/>
              <a:buChar char="•"/>
            </a:pPr>
            <a:r>
              <a:rPr lang="nl-NL" altLang="nl-NL" dirty="0" smtClean="0">
                <a:latin typeface="Calibri" pitchFamily="34" charset="0"/>
              </a:rPr>
              <a:t>Verschillende </a:t>
            </a:r>
            <a:r>
              <a:rPr lang="nl-NL" altLang="nl-NL" dirty="0">
                <a:latin typeface="Calibri" pitchFamily="34" charset="0"/>
              </a:rPr>
              <a:t>culturele </a:t>
            </a:r>
            <a:r>
              <a:rPr lang="nl-NL" altLang="nl-NL" dirty="0" smtClean="0">
                <a:latin typeface="Calibri" pitchFamily="34" charset="0"/>
              </a:rPr>
              <a:t>achtergronden</a:t>
            </a:r>
          </a:p>
          <a:p>
            <a:pPr marL="357188" indent="-357188">
              <a:buFont typeface="Arial" panose="020B0604020202020204" pitchFamily="34" charset="0"/>
              <a:buChar char="•"/>
            </a:pPr>
            <a:r>
              <a:rPr lang="nl-NL" altLang="nl-NL" dirty="0">
                <a:latin typeface="Calibri" pitchFamily="34" charset="0"/>
              </a:rPr>
              <a:t>B</a:t>
            </a:r>
            <a:r>
              <a:rPr lang="nl-NL" altLang="nl-NL" dirty="0" smtClean="0">
                <a:latin typeface="Calibri" pitchFamily="34" charset="0"/>
              </a:rPr>
              <a:t>estaande cultuur				Organisatie barrières</a:t>
            </a:r>
            <a:endParaRPr lang="nl-NL" altLang="nl-NL" dirty="0">
              <a:latin typeface="Calibri" pitchFamily="34" charset="0"/>
            </a:endParaRPr>
          </a:p>
          <a:p>
            <a:pPr marL="357188" indent="-357188">
              <a:buFont typeface="Arial" panose="020B0604020202020204" pitchFamily="34" charset="0"/>
              <a:buChar char="•"/>
            </a:pPr>
            <a:r>
              <a:rPr lang="nl-NL" altLang="nl-NL" dirty="0" smtClean="0">
                <a:latin typeface="Calibri" pitchFamily="34" charset="0"/>
              </a:rPr>
              <a:t>Bedreiging invloed </a:t>
            </a:r>
            <a:r>
              <a:rPr lang="nl-NL" altLang="nl-NL" dirty="0">
                <a:latin typeface="Calibri" pitchFamily="34" charset="0"/>
              </a:rPr>
              <a:t>van organisatieleden</a:t>
            </a:r>
          </a:p>
          <a:p>
            <a:pPr marL="357188" indent="-357188">
              <a:buFont typeface="Arial" panose="020B0604020202020204" pitchFamily="34" charset="0"/>
              <a:buChar char="•"/>
            </a:pPr>
            <a:r>
              <a:rPr lang="nl-NL" altLang="nl-NL" dirty="0" smtClean="0">
                <a:latin typeface="Calibri" pitchFamily="34" charset="0"/>
              </a:rPr>
              <a:t>Weinig </a:t>
            </a:r>
            <a:r>
              <a:rPr lang="nl-NL" altLang="nl-NL" dirty="0">
                <a:latin typeface="Calibri" pitchFamily="34" charset="0"/>
              </a:rPr>
              <a:t>gunstige voorwaarden om te veranderen</a:t>
            </a:r>
          </a:p>
          <a:p>
            <a:pPr marL="357188" indent="-357188">
              <a:buFont typeface="Arial" panose="020B0604020202020204" pitchFamily="34" charset="0"/>
              <a:buChar char="•"/>
            </a:pPr>
            <a:r>
              <a:rPr lang="nl-NL" altLang="nl-NL" dirty="0" smtClean="0">
                <a:latin typeface="Calibri" pitchFamily="34" charset="0"/>
              </a:rPr>
              <a:t>Onvoldoende </a:t>
            </a:r>
            <a:r>
              <a:rPr lang="nl-NL" altLang="nl-NL" dirty="0">
                <a:latin typeface="Calibri" pitchFamily="34" charset="0"/>
              </a:rPr>
              <a:t>bekwaamheid </a:t>
            </a:r>
            <a:r>
              <a:rPr lang="nl-NL" altLang="nl-NL" dirty="0" smtClean="0">
                <a:latin typeface="Calibri" pitchFamily="34" charset="0"/>
              </a:rPr>
              <a:t>veranderaar.</a:t>
            </a:r>
            <a:endParaRPr lang="nl-NL" altLang="nl-NL" dirty="0">
              <a:latin typeface="Calibri" pitchFamily="34" charset="0"/>
            </a:endParaRPr>
          </a:p>
        </p:txBody>
      </p:sp>
      <p:sp>
        <p:nvSpPr>
          <p:cNvPr id="3" name="Rechteraccolade 2"/>
          <p:cNvSpPr/>
          <p:nvPr/>
        </p:nvSpPr>
        <p:spPr>
          <a:xfrm>
            <a:off x="5724128" y="1772816"/>
            <a:ext cx="216024" cy="11143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6" name="Rechteraccolade 5"/>
          <p:cNvSpPr/>
          <p:nvPr/>
        </p:nvSpPr>
        <p:spPr>
          <a:xfrm>
            <a:off x="5724128" y="2914648"/>
            <a:ext cx="216024" cy="8154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4" name="Rechthoek 3"/>
          <p:cNvSpPr/>
          <p:nvPr/>
        </p:nvSpPr>
        <p:spPr>
          <a:xfrm>
            <a:off x="3707904" y="1879686"/>
            <a:ext cx="1800200" cy="923330"/>
          </a:xfrm>
          <a:prstGeom prst="rect">
            <a:avLst/>
          </a:prstGeom>
        </p:spPr>
        <p:txBody>
          <a:bodyPr wrap="square">
            <a:spAutoFit/>
          </a:bodyPr>
          <a:lstStyle/>
          <a:p>
            <a:pPr marL="357188" lvl="0" indent="-357188">
              <a:buFont typeface="Arial" panose="020B0604020202020204" pitchFamily="34" charset="0"/>
              <a:buChar char="•"/>
            </a:pPr>
            <a:r>
              <a:rPr lang="nl-NL" altLang="nl-NL" dirty="0">
                <a:solidFill>
                  <a:prstClr val="black"/>
                </a:solidFill>
                <a:latin typeface="Calibri" pitchFamily="34" charset="0"/>
              </a:rPr>
              <a:t>Behoefte</a:t>
            </a:r>
          </a:p>
          <a:p>
            <a:pPr marL="357188" lvl="0" indent="-357188">
              <a:buFont typeface="Arial" panose="020B0604020202020204" pitchFamily="34" charset="0"/>
              <a:buChar char="•"/>
            </a:pPr>
            <a:r>
              <a:rPr lang="nl-NL" altLang="nl-NL" dirty="0">
                <a:solidFill>
                  <a:prstClr val="black"/>
                </a:solidFill>
                <a:latin typeface="Calibri" pitchFamily="34" charset="0"/>
              </a:rPr>
              <a:t>Bedreiging</a:t>
            </a:r>
          </a:p>
          <a:p>
            <a:pPr marL="357188" lvl="0" indent="-357188">
              <a:buFont typeface="Arial" panose="020B0604020202020204" pitchFamily="34" charset="0"/>
              <a:buChar char="•"/>
            </a:pPr>
            <a:r>
              <a:rPr lang="nl-NL" altLang="nl-NL" dirty="0">
                <a:solidFill>
                  <a:prstClr val="black"/>
                </a:solidFill>
                <a:latin typeface="Calibri" pitchFamily="34" charset="0"/>
              </a:rPr>
              <a:t>Twijfel</a:t>
            </a:r>
          </a:p>
        </p:txBody>
      </p:sp>
      <p:sp>
        <p:nvSpPr>
          <p:cNvPr id="8" name="Rechteraccolade 7"/>
          <p:cNvSpPr/>
          <p:nvPr/>
        </p:nvSpPr>
        <p:spPr>
          <a:xfrm>
            <a:off x="5724128" y="3702674"/>
            <a:ext cx="216024" cy="18865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Tree>
    <p:extLst>
      <p:ext uri="{BB962C8B-B14F-4D97-AF65-F5344CB8AC3E}">
        <p14:creationId xmlns:p14="http://schemas.microsoft.com/office/powerpoint/2010/main" val="3624560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Het weerstandsproces</a:t>
            </a:r>
            <a:endParaRPr lang="nl-NL" altLang="nl-NL" b="1" dirty="0">
              <a:latin typeface="Calibri" pitchFamily="34" charset="0"/>
            </a:endParaRPr>
          </a:p>
          <a:p>
            <a:endParaRPr lang="nl-NL" altLang="nl-NL" dirty="0" smtClean="0">
              <a:latin typeface="Calibri" pitchFamily="34" charset="0"/>
            </a:endParaRPr>
          </a:p>
          <a:p>
            <a:r>
              <a:rPr lang="nl-NL" altLang="nl-NL" dirty="0" smtClean="0">
                <a:latin typeface="Calibri" pitchFamily="34" charset="0"/>
              </a:rPr>
              <a:t>Rouwcurve van </a:t>
            </a:r>
            <a:r>
              <a:rPr lang="nl-NL" altLang="nl-NL" dirty="0" err="1" smtClean="0">
                <a:latin typeface="Calibri" pitchFamily="34" charset="0"/>
              </a:rPr>
              <a:t>Kübler</a:t>
            </a:r>
            <a:r>
              <a:rPr lang="nl-NL" altLang="nl-NL" dirty="0" smtClean="0">
                <a:latin typeface="Calibri" pitchFamily="34" charset="0"/>
              </a:rPr>
              <a:t>-Ross</a:t>
            </a:r>
          </a:p>
        </p:txBody>
      </p:sp>
      <p:pic>
        <p:nvPicPr>
          <p:cNvPr id="2" name="Afbeelding 1"/>
          <p:cNvPicPr>
            <a:picLocks noChangeAspect="1"/>
          </p:cNvPicPr>
          <p:nvPr/>
        </p:nvPicPr>
        <p:blipFill>
          <a:blip r:embed="rId2"/>
          <a:stretch>
            <a:fillRect/>
          </a:stretch>
        </p:blipFill>
        <p:spPr>
          <a:xfrm>
            <a:off x="1763688" y="2425476"/>
            <a:ext cx="4965328" cy="3380012"/>
          </a:xfrm>
          <a:prstGeom prst="rect">
            <a:avLst/>
          </a:prstGeom>
        </p:spPr>
      </p:pic>
    </p:spTree>
    <p:extLst>
      <p:ext uri="{BB962C8B-B14F-4D97-AF65-F5344CB8AC3E}">
        <p14:creationId xmlns:p14="http://schemas.microsoft.com/office/powerpoint/2010/main" val="3839306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Omgaan met individuele weerstand</a:t>
            </a:r>
            <a:endParaRPr lang="nl-NL" altLang="nl-NL" b="1" dirty="0">
              <a:latin typeface="Calibri" pitchFamily="34" charset="0"/>
            </a:endParaRPr>
          </a:p>
          <a:p>
            <a:endParaRPr lang="nl-NL" altLang="nl-NL" dirty="0" smtClean="0">
              <a:latin typeface="Calibri" pitchFamily="34" charset="0"/>
            </a:endParaRPr>
          </a:p>
        </p:txBody>
      </p:sp>
      <p:pic>
        <p:nvPicPr>
          <p:cNvPr id="3" name="Afbeelding 2"/>
          <p:cNvPicPr>
            <a:picLocks noChangeAspect="1"/>
          </p:cNvPicPr>
          <p:nvPr/>
        </p:nvPicPr>
        <p:blipFill>
          <a:blip r:embed="rId2"/>
          <a:stretch>
            <a:fillRect/>
          </a:stretch>
        </p:blipFill>
        <p:spPr>
          <a:xfrm>
            <a:off x="1835696" y="1975708"/>
            <a:ext cx="5760640" cy="3611593"/>
          </a:xfrm>
          <a:prstGeom prst="rect">
            <a:avLst/>
          </a:prstGeom>
        </p:spPr>
      </p:pic>
    </p:spTree>
    <p:extLst>
      <p:ext uri="{BB962C8B-B14F-4D97-AF65-F5344CB8AC3E}">
        <p14:creationId xmlns:p14="http://schemas.microsoft.com/office/powerpoint/2010/main" val="350455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hoek 1"/>
          <p:cNvSpPr>
            <a:spLocks noChangeArrowheads="1"/>
          </p:cNvSpPr>
          <p:nvPr/>
        </p:nvSpPr>
        <p:spPr bwMode="auto">
          <a:xfrm>
            <a:off x="755650" y="1196975"/>
            <a:ext cx="8388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Leiderschap bij grote veranderingen</a:t>
            </a:r>
            <a:endParaRPr lang="nl-NL" altLang="nl-NL" b="1" dirty="0">
              <a:latin typeface="Calibri" pitchFamily="34" charset="0"/>
            </a:endParaRPr>
          </a:p>
          <a:p>
            <a:endParaRPr lang="nl-NL" altLang="nl-NL" dirty="0" smtClean="0">
              <a:latin typeface="Calibri" pitchFamily="34" charset="0"/>
            </a:endParaRPr>
          </a:p>
        </p:txBody>
      </p:sp>
      <p:pic>
        <p:nvPicPr>
          <p:cNvPr id="2" name="Afbeelding 1"/>
          <p:cNvPicPr>
            <a:picLocks noChangeAspect="1"/>
          </p:cNvPicPr>
          <p:nvPr/>
        </p:nvPicPr>
        <p:blipFill>
          <a:blip r:embed="rId2"/>
          <a:stretch>
            <a:fillRect/>
          </a:stretch>
        </p:blipFill>
        <p:spPr>
          <a:xfrm>
            <a:off x="755650" y="2492896"/>
            <a:ext cx="7894026" cy="2941781"/>
          </a:xfrm>
          <a:prstGeom prst="rect">
            <a:avLst/>
          </a:prstGeom>
        </p:spPr>
      </p:pic>
    </p:spTree>
    <p:extLst>
      <p:ext uri="{BB962C8B-B14F-4D97-AF65-F5344CB8AC3E}">
        <p14:creationId xmlns:p14="http://schemas.microsoft.com/office/powerpoint/2010/main" val="2142016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a:stretch>
            <a:fillRect/>
          </a:stretch>
        </p:blipFill>
        <p:spPr>
          <a:xfrm>
            <a:off x="4427984" y="2568996"/>
            <a:ext cx="4176464" cy="3221063"/>
          </a:xfrm>
          <a:prstGeom prst="rect">
            <a:avLst/>
          </a:prstGeom>
        </p:spPr>
      </p:pic>
      <p:sp>
        <p:nvSpPr>
          <p:cNvPr id="38914" name="Rechthoek 1"/>
          <p:cNvSpPr>
            <a:spLocks noChangeArrowheads="1"/>
          </p:cNvSpPr>
          <p:nvPr/>
        </p:nvSpPr>
        <p:spPr bwMode="auto">
          <a:xfrm>
            <a:off x="755650" y="1196975"/>
            <a:ext cx="83883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altLang="nl-NL" b="1" dirty="0" smtClean="0">
                <a:latin typeface="Calibri" pitchFamily="34" charset="0"/>
              </a:rPr>
              <a:t>Het nut van weerstand</a:t>
            </a:r>
            <a:endParaRPr lang="nl-NL" altLang="nl-NL" b="1" dirty="0">
              <a:latin typeface="Calibri" pitchFamily="34" charset="0"/>
            </a:endParaRPr>
          </a:p>
          <a:p>
            <a:endParaRPr lang="nl-NL" altLang="nl-NL" dirty="0" smtClean="0">
              <a:latin typeface="Calibri" pitchFamily="34" charset="0"/>
            </a:endParaRPr>
          </a:p>
          <a:p>
            <a:r>
              <a:rPr lang="nl-NL" altLang="nl-NL" dirty="0" smtClean="0">
                <a:latin typeface="Calibri" pitchFamily="34" charset="0"/>
              </a:rPr>
              <a:t>Weerstand heeft ook een doel:</a:t>
            </a:r>
          </a:p>
          <a:p>
            <a:pPr marL="285750" indent="-285750">
              <a:buFont typeface="Arial" panose="020B0604020202020204" pitchFamily="34" charset="0"/>
              <a:buChar char="•"/>
            </a:pPr>
            <a:r>
              <a:rPr lang="nl-NL" altLang="nl-NL" dirty="0" smtClean="0">
                <a:latin typeface="Calibri" pitchFamily="34" charset="0"/>
              </a:rPr>
              <a:t>Creëren </a:t>
            </a:r>
            <a:r>
              <a:rPr lang="nl-NL" altLang="nl-NL" dirty="0">
                <a:latin typeface="Calibri" pitchFamily="34" charset="0"/>
              </a:rPr>
              <a:t>van </a:t>
            </a:r>
            <a:r>
              <a:rPr lang="nl-NL" altLang="nl-NL" dirty="0" smtClean="0">
                <a:latin typeface="Calibri" pitchFamily="34" charset="0"/>
              </a:rPr>
              <a:t>bewustzijn</a:t>
            </a:r>
            <a:endParaRPr lang="nl-NL" altLang="nl-NL" dirty="0">
              <a:latin typeface="Calibri" pitchFamily="34" charset="0"/>
            </a:endParaRPr>
          </a:p>
          <a:p>
            <a:pPr marL="285750" indent="-285750">
              <a:buFont typeface="Arial" panose="020B0604020202020204" pitchFamily="34" charset="0"/>
              <a:buChar char="•"/>
            </a:pPr>
            <a:r>
              <a:rPr lang="nl-NL" altLang="nl-NL" dirty="0" smtClean="0">
                <a:latin typeface="Calibri" pitchFamily="34" charset="0"/>
              </a:rPr>
              <a:t>Terugkeren </a:t>
            </a:r>
            <a:r>
              <a:rPr lang="nl-NL" altLang="nl-NL" dirty="0">
                <a:latin typeface="Calibri" pitchFamily="34" charset="0"/>
              </a:rPr>
              <a:t>naar de </a:t>
            </a:r>
            <a:r>
              <a:rPr lang="nl-NL" altLang="nl-NL" dirty="0" smtClean="0">
                <a:latin typeface="Calibri" pitchFamily="34" charset="0"/>
              </a:rPr>
              <a:t>doelstelling</a:t>
            </a:r>
            <a:endParaRPr lang="nl-NL" altLang="nl-NL" dirty="0">
              <a:latin typeface="Calibri" pitchFamily="34" charset="0"/>
            </a:endParaRPr>
          </a:p>
          <a:p>
            <a:pPr marL="285750" indent="-285750">
              <a:buFont typeface="Arial" panose="020B0604020202020204" pitchFamily="34" charset="0"/>
              <a:buChar char="•"/>
            </a:pPr>
            <a:r>
              <a:rPr lang="nl-NL" altLang="nl-NL" dirty="0" smtClean="0">
                <a:latin typeface="Calibri" pitchFamily="34" charset="0"/>
              </a:rPr>
              <a:t>Weerstand </a:t>
            </a:r>
            <a:r>
              <a:rPr lang="nl-NL" altLang="nl-NL" dirty="0">
                <a:latin typeface="Calibri" pitchFamily="34" charset="0"/>
              </a:rPr>
              <a:t>kan leiden tot betere </a:t>
            </a:r>
            <a:r>
              <a:rPr lang="nl-NL" altLang="nl-NL" dirty="0" smtClean="0">
                <a:latin typeface="Calibri" pitchFamily="34" charset="0"/>
              </a:rPr>
              <a:t>resultaten</a:t>
            </a:r>
            <a:endParaRPr lang="nl-NL" altLang="nl-NL" dirty="0">
              <a:latin typeface="Calibri" pitchFamily="34" charset="0"/>
            </a:endParaRPr>
          </a:p>
          <a:p>
            <a:pPr marL="285750" indent="-285750">
              <a:buFont typeface="Arial" panose="020B0604020202020204" pitchFamily="34" charset="0"/>
              <a:buChar char="•"/>
            </a:pPr>
            <a:r>
              <a:rPr lang="nl-NL" altLang="nl-NL" dirty="0" smtClean="0">
                <a:latin typeface="Calibri" pitchFamily="34" charset="0"/>
              </a:rPr>
              <a:t>Creëren </a:t>
            </a:r>
            <a:r>
              <a:rPr lang="nl-NL" altLang="nl-NL" dirty="0">
                <a:latin typeface="Calibri" pitchFamily="34" charset="0"/>
              </a:rPr>
              <a:t>van medewerking en </a:t>
            </a:r>
            <a:r>
              <a:rPr lang="nl-NL" altLang="nl-NL" dirty="0" smtClean="0">
                <a:latin typeface="Calibri" pitchFamily="34" charset="0"/>
              </a:rPr>
              <a:t>bevlogenheid</a:t>
            </a:r>
            <a:endParaRPr lang="nl-NL" altLang="nl-NL" dirty="0">
              <a:latin typeface="Calibri" pitchFamily="34" charset="0"/>
            </a:endParaRPr>
          </a:p>
          <a:p>
            <a:pPr marL="285750" indent="-285750">
              <a:buFont typeface="Arial" panose="020B0604020202020204" pitchFamily="34" charset="0"/>
              <a:buChar char="•"/>
            </a:pPr>
            <a:r>
              <a:rPr lang="nl-NL" altLang="nl-NL" dirty="0" smtClean="0">
                <a:latin typeface="Calibri" pitchFamily="34" charset="0"/>
              </a:rPr>
              <a:t>Afscheid </a:t>
            </a:r>
            <a:r>
              <a:rPr lang="nl-NL" altLang="nl-NL" dirty="0">
                <a:latin typeface="Calibri" pitchFamily="34" charset="0"/>
              </a:rPr>
              <a:t>nemen van het </a:t>
            </a:r>
            <a:r>
              <a:rPr lang="nl-NL" altLang="nl-NL" dirty="0" smtClean="0">
                <a:latin typeface="Calibri" pitchFamily="34" charset="0"/>
              </a:rPr>
              <a:t>verleden</a:t>
            </a:r>
          </a:p>
          <a:p>
            <a:endParaRPr lang="nl-NL" altLang="nl-NL" dirty="0">
              <a:latin typeface="Calibri" pitchFamily="34" charset="0"/>
            </a:endParaRPr>
          </a:p>
          <a:p>
            <a:r>
              <a:rPr lang="nl-NL" altLang="nl-NL" dirty="0" smtClean="0">
                <a:latin typeface="Calibri" pitchFamily="34" charset="0"/>
              </a:rPr>
              <a:t>Vier weerstandstypen:</a:t>
            </a:r>
          </a:p>
          <a:p>
            <a:pPr marL="285750" indent="-285750">
              <a:buFont typeface="Arial" panose="020B0604020202020204" pitchFamily="34" charset="0"/>
              <a:buChar char="•"/>
            </a:pPr>
            <a:r>
              <a:rPr lang="nl-NL" altLang="nl-NL" dirty="0" smtClean="0">
                <a:latin typeface="Calibri" pitchFamily="34" charset="0"/>
              </a:rPr>
              <a:t>Overlever</a:t>
            </a:r>
          </a:p>
          <a:p>
            <a:pPr marL="285750" indent="-285750">
              <a:buFont typeface="Arial" panose="020B0604020202020204" pitchFamily="34" charset="0"/>
              <a:buChar char="•"/>
            </a:pPr>
            <a:r>
              <a:rPr lang="nl-NL" altLang="nl-NL" dirty="0" smtClean="0">
                <a:latin typeface="Calibri" pitchFamily="34" charset="0"/>
              </a:rPr>
              <a:t>Saboteur</a:t>
            </a:r>
          </a:p>
          <a:p>
            <a:pPr marL="285750" indent="-285750">
              <a:buFont typeface="Arial" panose="020B0604020202020204" pitchFamily="34" charset="0"/>
              <a:buChar char="•"/>
            </a:pPr>
            <a:r>
              <a:rPr lang="nl-NL" altLang="nl-NL" dirty="0" smtClean="0">
                <a:latin typeface="Calibri" pitchFamily="34" charset="0"/>
              </a:rPr>
              <a:t>Activist</a:t>
            </a:r>
          </a:p>
          <a:p>
            <a:pPr marL="285750" indent="-285750">
              <a:buFont typeface="Arial" panose="020B0604020202020204" pitchFamily="34" charset="0"/>
              <a:buChar char="•"/>
            </a:pPr>
            <a:r>
              <a:rPr lang="nl-NL" altLang="nl-NL" dirty="0" smtClean="0">
                <a:latin typeface="Calibri" pitchFamily="34" charset="0"/>
              </a:rPr>
              <a:t>Zombie</a:t>
            </a:r>
          </a:p>
          <a:p>
            <a:endParaRPr lang="nl-NL" altLang="nl-NL" dirty="0" smtClean="0">
              <a:latin typeface="Calibri" pitchFamily="34" charset="0"/>
            </a:endParaRPr>
          </a:p>
        </p:txBody>
      </p:sp>
    </p:spTree>
    <p:extLst>
      <p:ext uri="{BB962C8B-B14F-4D97-AF65-F5344CB8AC3E}">
        <p14:creationId xmlns:p14="http://schemas.microsoft.com/office/powerpoint/2010/main" val="2928645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weroint sjabloon - Concept">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Powweroint sjabloon - Concept</Template>
  <TotalTime>1889</TotalTime>
  <Words>505</Words>
  <Application>Microsoft Office PowerPoint</Application>
  <PresentationFormat>Diavoorstelling (4:3)</PresentationFormat>
  <Paragraphs>145</Paragraphs>
  <Slides>15</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15</vt:i4>
      </vt:variant>
    </vt:vector>
  </HeadingPairs>
  <TitlesOfParts>
    <vt:vector size="22" baseType="lpstr">
      <vt:lpstr>Arial</vt:lpstr>
      <vt:lpstr>Calibri</vt:lpstr>
      <vt:lpstr>ScalaSans-Bold</vt:lpstr>
      <vt:lpstr>ScalaSans-Italic</vt:lpstr>
      <vt:lpstr>ScalaSans-Regular</vt:lpstr>
      <vt:lpstr>Times New Roman</vt:lpstr>
      <vt:lpstr>Powweroint sjabloon - Concept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NCOI Opleidingsgroep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Joke Algra Hofman</dc:creator>
  <cp:lastModifiedBy>Hendriks Advies</cp:lastModifiedBy>
  <cp:revision>186</cp:revision>
  <cp:lastPrinted>2013-10-03T07:40:34Z</cp:lastPrinted>
  <dcterms:created xsi:type="dcterms:W3CDTF">2014-02-05T08:21:33Z</dcterms:created>
  <dcterms:modified xsi:type="dcterms:W3CDTF">2015-02-06T14:03:58Z</dcterms:modified>
</cp:coreProperties>
</file>